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839" r:id="rId2"/>
    <p:sldId id="951" r:id="rId3"/>
    <p:sldId id="952" r:id="rId4"/>
    <p:sldId id="953" r:id="rId5"/>
    <p:sldId id="954" r:id="rId6"/>
    <p:sldId id="955" r:id="rId7"/>
    <p:sldId id="851" r:id="rId8"/>
    <p:sldId id="944" r:id="rId9"/>
    <p:sldId id="923" r:id="rId10"/>
    <p:sldId id="913" r:id="rId11"/>
    <p:sldId id="920" r:id="rId12"/>
    <p:sldId id="911" r:id="rId13"/>
    <p:sldId id="956" r:id="rId14"/>
    <p:sldId id="883" r:id="rId15"/>
    <p:sldId id="945" r:id="rId16"/>
    <p:sldId id="946" r:id="rId17"/>
    <p:sldId id="947" r:id="rId18"/>
    <p:sldId id="884" r:id="rId19"/>
    <p:sldId id="948" r:id="rId20"/>
    <p:sldId id="949" r:id="rId21"/>
    <p:sldId id="907" r:id="rId22"/>
    <p:sldId id="926" r:id="rId23"/>
    <p:sldId id="922" r:id="rId24"/>
    <p:sldId id="927" r:id="rId25"/>
    <p:sldId id="812" r:id="rId26"/>
  </p:sldIdLst>
  <p:sldSz cx="9144000" cy="6858000" type="screen4x3"/>
  <p:notesSz cx="6669088"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78006" autoAdjust="0"/>
  </p:normalViewPr>
  <p:slideViewPr>
    <p:cSldViewPr snapToGrid="0">
      <p:cViewPr>
        <p:scale>
          <a:sx n="70" d="100"/>
          <a:sy n="70" d="100"/>
        </p:scale>
        <p:origin x="1374" y="-3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flynn\Desktop\WIP\CR_per_year_jmm_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tx>
            <c:strRef>
              <c:f>Sheet1!$A$2</c:f>
              <c:strCache>
                <c:ptCount val="1"/>
                <c:pt idx="0">
                  <c:v>R99</c:v>
                </c:pt>
              </c:strCache>
            </c:strRef>
          </c:tx>
          <c:spPr>
            <a:solidFill>
              <a:schemeClr val="accent1"/>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Sheet1!$B$2:$T$2</c:f>
              <c:numCache>
                <c:formatCode>General</c:formatCode>
                <c:ptCount val="19"/>
                <c:pt idx="0">
                  <c:v>1408</c:v>
                </c:pt>
                <c:pt idx="1">
                  <c:v>4398</c:v>
                </c:pt>
                <c:pt idx="2">
                  <c:v>2266</c:v>
                </c:pt>
                <c:pt idx="3">
                  <c:v>1004</c:v>
                </c:pt>
                <c:pt idx="4">
                  <c:v>581</c:v>
                </c:pt>
                <c:pt idx="5">
                  <c:v>512</c:v>
                </c:pt>
                <c:pt idx="6">
                  <c:v>111</c:v>
                </c:pt>
                <c:pt idx="7">
                  <c:v>42</c:v>
                </c:pt>
                <c:pt idx="8">
                  <c:v>23</c:v>
                </c:pt>
                <c:pt idx="9">
                  <c:v>5</c:v>
                </c:pt>
                <c:pt idx="10">
                  <c:v>5</c:v>
                </c:pt>
                <c:pt idx="11">
                  <c:v>1</c:v>
                </c:pt>
                <c:pt idx="12">
                  <c:v>0</c:v>
                </c:pt>
                <c:pt idx="13">
                  <c:v>0</c:v>
                </c:pt>
                <c:pt idx="14">
                  <c:v>0</c:v>
                </c:pt>
                <c:pt idx="15">
                  <c:v>0</c:v>
                </c:pt>
              </c:numCache>
            </c:numRef>
          </c:val>
          <c:extLst>
            <c:ext xmlns:c16="http://schemas.microsoft.com/office/drawing/2014/chart" uri="{C3380CC4-5D6E-409C-BE32-E72D297353CC}">
              <c16:uniqueId val="{00000000-9F6C-4A2A-9008-E16A8D1943DB}"/>
            </c:ext>
          </c:extLst>
        </c:ser>
        <c:ser>
          <c:idx val="1"/>
          <c:order val="1"/>
          <c:tx>
            <c:strRef>
              <c:f>Sheet1!$A$3</c:f>
              <c:strCache>
                <c:ptCount val="1"/>
                <c:pt idx="0">
                  <c:v>Rel-4</c:v>
                </c:pt>
              </c:strCache>
            </c:strRef>
          </c:tx>
          <c:spPr>
            <a:solidFill>
              <a:schemeClr val="accent2"/>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Sheet1!$B$3:$T$3</c:f>
              <c:numCache>
                <c:formatCode>General</c:formatCode>
                <c:ptCount val="19"/>
                <c:pt idx="1">
                  <c:v>376</c:v>
                </c:pt>
                <c:pt idx="2">
                  <c:v>2828</c:v>
                </c:pt>
                <c:pt idx="3">
                  <c:v>1900</c:v>
                </c:pt>
                <c:pt idx="4">
                  <c:v>690</c:v>
                </c:pt>
                <c:pt idx="5">
                  <c:v>257</c:v>
                </c:pt>
                <c:pt idx="6">
                  <c:v>122</c:v>
                </c:pt>
                <c:pt idx="7">
                  <c:v>63</c:v>
                </c:pt>
                <c:pt idx="8">
                  <c:v>48</c:v>
                </c:pt>
                <c:pt idx="9">
                  <c:v>22</c:v>
                </c:pt>
                <c:pt idx="10">
                  <c:v>20</c:v>
                </c:pt>
                <c:pt idx="11">
                  <c:v>13</c:v>
                </c:pt>
                <c:pt idx="12">
                  <c:v>11</c:v>
                </c:pt>
                <c:pt idx="13">
                  <c:v>8</c:v>
                </c:pt>
                <c:pt idx="14">
                  <c:v>7</c:v>
                </c:pt>
                <c:pt idx="15">
                  <c:v>2</c:v>
                </c:pt>
              </c:numCache>
            </c:numRef>
          </c:val>
          <c:extLst>
            <c:ext xmlns:c16="http://schemas.microsoft.com/office/drawing/2014/chart" uri="{C3380CC4-5D6E-409C-BE32-E72D297353CC}">
              <c16:uniqueId val="{00000001-9F6C-4A2A-9008-E16A8D1943DB}"/>
            </c:ext>
          </c:extLst>
        </c:ser>
        <c:ser>
          <c:idx val="2"/>
          <c:order val="2"/>
          <c:tx>
            <c:strRef>
              <c:f>Sheet1!$A$4</c:f>
              <c:strCache>
                <c:ptCount val="1"/>
                <c:pt idx="0">
                  <c:v>Rel-5</c:v>
                </c:pt>
              </c:strCache>
            </c:strRef>
          </c:tx>
          <c:spPr>
            <a:solidFill>
              <a:schemeClr val="accent3"/>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Sheet1!$B$4:$T$4</c:f>
              <c:numCache>
                <c:formatCode>General</c:formatCode>
                <c:ptCount val="19"/>
                <c:pt idx="1">
                  <c:v>27</c:v>
                </c:pt>
                <c:pt idx="2">
                  <c:v>644</c:v>
                </c:pt>
                <c:pt idx="3">
                  <c:v>3274</c:v>
                </c:pt>
                <c:pt idx="4">
                  <c:v>2842</c:v>
                </c:pt>
                <c:pt idx="5">
                  <c:v>2162</c:v>
                </c:pt>
                <c:pt idx="6">
                  <c:v>1357</c:v>
                </c:pt>
                <c:pt idx="7">
                  <c:v>509</c:v>
                </c:pt>
                <c:pt idx="8">
                  <c:v>94</c:v>
                </c:pt>
                <c:pt idx="9">
                  <c:v>25</c:v>
                </c:pt>
                <c:pt idx="10">
                  <c:v>22</c:v>
                </c:pt>
                <c:pt idx="11">
                  <c:v>7</c:v>
                </c:pt>
                <c:pt idx="12">
                  <c:v>7</c:v>
                </c:pt>
                <c:pt idx="13">
                  <c:v>5</c:v>
                </c:pt>
                <c:pt idx="14">
                  <c:v>3</c:v>
                </c:pt>
                <c:pt idx="15">
                  <c:v>2</c:v>
                </c:pt>
              </c:numCache>
            </c:numRef>
          </c:val>
          <c:extLst>
            <c:ext xmlns:c16="http://schemas.microsoft.com/office/drawing/2014/chart" uri="{C3380CC4-5D6E-409C-BE32-E72D297353CC}">
              <c16:uniqueId val="{00000002-9F6C-4A2A-9008-E16A8D1943DB}"/>
            </c:ext>
          </c:extLst>
        </c:ser>
        <c:ser>
          <c:idx val="3"/>
          <c:order val="3"/>
          <c:tx>
            <c:strRef>
              <c:f>Sheet1!$A$5</c:f>
              <c:strCache>
                <c:ptCount val="1"/>
                <c:pt idx="0">
                  <c:v>Rel-6</c:v>
                </c:pt>
              </c:strCache>
            </c:strRef>
          </c:tx>
          <c:spPr>
            <a:solidFill>
              <a:schemeClr val="accent4"/>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Sheet1!$B$5:$T$5</c:f>
              <c:numCache>
                <c:formatCode>General</c:formatCode>
                <c:ptCount val="19"/>
                <c:pt idx="3">
                  <c:v>172</c:v>
                </c:pt>
                <c:pt idx="4">
                  <c:v>1088</c:v>
                </c:pt>
                <c:pt idx="5">
                  <c:v>2458</c:v>
                </c:pt>
                <c:pt idx="6">
                  <c:v>3721</c:v>
                </c:pt>
                <c:pt idx="7">
                  <c:v>2074</c:v>
                </c:pt>
                <c:pt idx="8">
                  <c:v>1078</c:v>
                </c:pt>
                <c:pt idx="9">
                  <c:v>212</c:v>
                </c:pt>
                <c:pt idx="10">
                  <c:v>74</c:v>
                </c:pt>
                <c:pt idx="11">
                  <c:v>19</c:v>
                </c:pt>
                <c:pt idx="12">
                  <c:v>17</c:v>
                </c:pt>
                <c:pt idx="13">
                  <c:v>10</c:v>
                </c:pt>
                <c:pt idx="14">
                  <c:v>4</c:v>
                </c:pt>
                <c:pt idx="15">
                  <c:v>4</c:v>
                </c:pt>
              </c:numCache>
            </c:numRef>
          </c:val>
          <c:extLst>
            <c:ext xmlns:c16="http://schemas.microsoft.com/office/drawing/2014/chart" uri="{C3380CC4-5D6E-409C-BE32-E72D297353CC}">
              <c16:uniqueId val="{00000003-9F6C-4A2A-9008-E16A8D1943DB}"/>
            </c:ext>
          </c:extLst>
        </c:ser>
        <c:ser>
          <c:idx val="4"/>
          <c:order val="4"/>
          <c:tx>
            <c:strRef>
              <c:f>Sheet1!$A$6</c:f>
              <c:strCache>
                <c:ptCount val="1"/>
                <c:pt idx="0">
                  <c:v>Rel-7</c:v>
                </c:pt>
              </c:strCache>
            </c:strRef>
          </c:tx>
          <c:spPr>
            <a:solidFill>
              <a:schemeClr val="accent5"/>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Sheet1!$B$6:$T$6</c:f>
              <c:numCache>
                <c:formatCode>General</c:formatCode>
                <c:ptCount val="19"/>
                <c:pt idx="4">
                  <c:v>1</c:v>
                </c:pt>
                <c:pt idx="5">
                  <c:v>20</c:v>
                </c:pt>
                <c:pt idx="6">
                  <c:v>663</c:v>
                </c:pt>
                <c:pt idx="7">
                  <c:v>2529</c:v>
                </c:pt>
                <c:pt idx="8">
                  <c:v>3132</c:v>
                </c:pt>
                <c:pt idx="9">
                  <c:v>1262</c:v>
                </c:pt>
                <c:pt idx="10">
                  <c:v>492</c:v>
                </c:pt>
                <c:pt idx="11">
                  <c:v>176</c:v>
                </c:pt>
                <c:pt idx="12">
                  <c:v>91</c:v>
                </c:pt>
                <c:pt idx="13">
                  <c:v>43</c:v>
                </c:pt>
                <c:pt idx="14">
                  <c:v>25</c:v>
                </c:pt>
                <c:pt idx="15">
                  <c:v>15</c:v>
                </c:pt>
              </c:numCache>
            </c:numRef>
          </c:val>
          <c:extLst>
            <c:ext xmlns:c16="http://schemas.microsoft.com/office/drawing/2014/chart" uri="{C3380CC4-5D6E-409C-BE32-E72D297353CC}">
              <c16:uniqueId val="{00000004-9F6C-4A2A-9008-E16A8D1943DB}"/>
            </c:ext>
          </c:extLst>
        </c:ser>
        <c:ser>
          <c:idx val="5"/>
          <c:order val="5"/>
          <c:tx>
            <c:strRef>
              <c:f>Sheet1!$A$7</c:f>
              <c:strCache>
                <c:ptCount val="1"/>
                <c:pt idx="0">
                  <c:v>Rel-8</c:v>
                </c:pt>
              </c:strCache>
            </c:strRef>
          </c:tx>
          <c:spPr>
            <a:solidFill>
              <a:schemeClr val="accent6"/>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Sheet1!$B$7:$T$7</c:f>
              <c:numCache>
                <c:formatCode>General</c:formatCode>
                <c:ptCount val="19"/>
                <c:pt idx="7">
                  <c:v>49</c:v>
                </c:pt>
                <c:pt idx="8">
                  <c:v>777</c:v>
                </c:pt>
                <c:pt idx="9">
                  <c:v>4609</c:v>
                </c:pt>
                <c:pt idx="10">
                  <c:v>7073</c:v>
                </c:pt>
                <c:pt idx="11">
                  <c:v>2347</c:v>
                </c:pt>
                <c:pt idx="12">
                  <c:v>706</c:v>
                </c:pt>
                <c:pt idx="13">
                  <c:v>347</c:v>
                </c:pt>
                <c:pt idx="14">
                  <c:v>184</c:v>
                </c:pt>
                <c:pt idx="15">
                  <c:v>91</c:v>
                </c:pt>
                <c:pt idx="16">
                  <c:v>46</c:v>
                </c:pt>
                <c:pt idx="17">
                  <c:v>22</c:v>
                </c:pt>
                <c:pt idx="18">
                  <c:v>6</c:v>
                </c:pt>
              </c:numCache>
            </c:numRef>
          </c:val>
          <c:extLst>
            <c:ext xmlns:c16="http://schemas.microsoft.com/office/drawing/2014/chart" uri="{C3380CC4-5D6E-409C-BE32-E72D297353CC}">
              <c16:uniqueId val="{00000005-9F6C-4A2A-9008-E16A8D1943DB}"/>
            </c:ext>
          </c:extLst>
        </c:ser>
        <c:ser>
          <c:idx val="6"/>
          <c:order val="6"/>
          <c:tx>
            <c:strRef>
              <c:f>Sheet1!$A$8</c:f>
              <c:strCache>
                <c:ptCount val="1"/>
                <c:pt idx="0">
                  <c:v>Rel-9</c:v>
                </c:pt>
              </c:strCache>
            </c:strRef>
          </c:tx>
          <c:spPr>
            <a:solidFill>
              <a:schemeClr val="accent1">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Sheet1!$B$8:$T$8</c:f>
              <c:numCache>
                <c:formatCode>General</c:formatCode>
                <c:ptCount val="19"/>
                <c:pt idx="9">
                  <c:v>49</c:v>
                </c:pt>
                <c:pt idx="10">
                  <c:v>2918</c:v>
                </c:pt>
                <c:pt idx="11">
                  <c:v>4991</c:v>
                </c:pt>
                <c:pt idx="12">
                  <c:v>3252</c:v>
                </c:pt>
                <c:pt idx="13">
                  <c:v>1366</c:v>
                </c:pt>
                <c:pt idx="14">
                  <c:v>376</c:v>
                </c:pt>
                <c:pt idx="15">
                  <c:v>165</c:v>
                </c:pt>
                <c:pt idx="16">
                  <c:v>70</c:v>
                </c:pt>
                <c:pt idx="17">
                  <c:v>26</c:v>
                </c:pt>
                <c:pt idx="18">
                  <c:v>17</c:v>
                </c:pt>
              </c:numCache>
            </c:numRef>
          </c:val>
          <c:extLst>
            <c:ext xmlns:c16="http://schemas.microsoft.com/office/drawing/2014/chart" uri="{C3380CC4-5D6E-409C-BE32-E72D297353CC}">
              <c16:uniqueId val="{00000006-9F6C-4A2A-9008-E16A8D1943DB}"/>
            </c:ext>
          </c:extLst>
        </c:ser>
        <c:ser>
          <c:idx val="7"/>
          <c:order val="7"/>
          <c:tx>
            <c:strRef>
              <c:f>Sheet1!$A$9</c:f>
              <c:strCache>
                <c:ptCount val="1"/>
                <c:pt idx="0">
                  <c:v>Rel-10</c:v>
                </c:pt>
              </c:strCache>
            </c:strRef>
          </c:tx>
          <c:spPr>
            <a:solidFill>
              <a:schemeClr val="accent2">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Sheet1!$B$9:$T$9</c:f>
              <c:numCache>
                <c:formatCode>General</c:formatCode>
                <c:ptCount val="19"/>
                <c:pt idx="10">
                  <c:v>47</c:v>
                </c:pt>
                <c:pt idx="11">
                  <c:v>1722</c:v>
                </c:pt>
                <c:pt idx="12">
                  <c:v>3800</c:v>
                </c:pt>
                <c:pt idx="13">
                  <c:v>3103</c:v>
                </c:pt>
                <c:pt idx="14">
                  <c:v>1636</c:v>
                </c:pt>
                <c:pt idx="15">
                  <c:v>584</c:v>
                </c:pt>
                <c:pt idx="16">
                  <c:v>267</c:v>
                </c:pt>
                <c:pt idx="17">
                  <c:v>50</c:v>
                </c:pt>
                <c:pt idx="18">
                  <c:v>13</c:v>
                </c:pt>
              </c:numCache>
            </c:numRef>
          </c:val>
          <c:extLst>
            <c:ext xmlns:c16="http://schemas.microsoft.com/office/drawing/2014/chart" uri="{C3380CC4-5D6E-409C-BE32-E72D297353CC}">
              <c16:uniqueId val="{00000007-9F6C-4A2A-9008-E16A8D1943DB}"/>
            </c:ext>
          </c:extLst>
        </c:ser>
        <c:ser>
          <c:idx val="8"/>
          <c:order val="8"/>
          <c:tx>
            <c:strRef>
              <c:f>Sheet1!$A$10</c:f>
              <c:strCache>
                <c:ptCount val="1"/>
                <c:pt idx="0">
                  <c:v>Rel-11</c:v>
                </c:pt>
              </c:strCache>
            </c:strRef>
          </c:tx>
          <c:spPr>
            <a:solidFill>
              <a:schemeClr val="accent3">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Sheet1!$B$10:$T$10</c:f>
              <c:numCache>
                <c:formatCode>General</c:formatCode>
                <c:ptCount val="19"/>
                <c:pt idx="11">
                  <c:v>32</c:v>
                </c:pt>
                <c:pt idx="12">
                  <c:v>1152</c:v>
                </c:pt>
                <c:pt idx="13">
                  <c:v>4178</c:v>
                </c:pt>
                <c:pt idx="14">
                  <c:v>3525</c:v>
                </c:pt>
                <c:pt idx="15">
                  <c:v>2186</c:v>
                </c:pt>
                <c:pt idx="16">
                  <c:v>622</c:v>
                </c:pt>
                <c:pt idx="17">
                  <c:v>163</c:v>
                </c:pt>
                <c:pt idx="18">
                  <c:v>22</c:v>
                </c:pt>
              </c:numCache>
            </c:numRef>
          </c:val>
          <c:extLst>
            <c:ext xmlns:c16="http://schemas.microsoft.com/office/drawing/2014/chart" uri="{C3380CC4-5D6E-409C-BE32-E72D297353CC}">
              <c16:uniqueId val="{00000008-9F6C-4A2A-9008-E16A8D1943DB}"/>
            </c:ext>
          </c:extLst>
        </c:ser>
        <c:ser>
          <c:idx val="9"/>
          <c:order val="9"/>
          <c:tx>
            <c:strRef>
              <c:f>Sheet1!$A$11</c:f>
              <c:strCache>
                <c:ptCount val="1"/>
                <c:pt idx="0">
                  <c:v>Rel-12</c:v>
                </c:pt>
              </c:strCache>
            </c:strRef>
          </c:tx>
          <c:spPr>
            <a:solidFill>
              <a:schemeClr val="accent4">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Sheet1!$B$11:$T$11</c:f>
              <c:numCache>
                <c:formatCode>General</c:formatCode>
                <c:ptCount val="19"/>
                <c:pt idx="12">
                  <c:v>6</c:v>
                </c:pt>
                <c:pt idx="13">
                  <c:v>102</c:v>
                </c:pt>
                <c:pt idx="14">
                  <c:v>2254</c:v>
                </c:pt>
                <c:pt idx="15">
                  <c:v>5181</c:v>
                </c:pt>
                <c:pt idx="16">
                  <c:v>4287</c:v>
                </c:pt>
                <c:pt idx="17">
                  <c:v>1530</c:v>
                </c:pt>
                <c:pt idx="18">
                  <c:v>127</c:v>
                </c:pt>
              </c:numCache>
            </c:numRef>
          </c:val>
          <c:extLst>
            <c:ext xmlns:c16="http://schemas.microsoft.com/office/drawing/2014/chart" uri="{C3380CC4-5D6E-409C-BE32-E72D297353CC}">
              <c16:uniqueId val="{00000009-9F6C-4A2A-9008-E16A8D1943DB}"/>
            </c:ext>
          </c:extLst>
        </c:ser>
        <c:ser>
          <c:idx val="10"/>
          <c:order val="10"/>
          <c:tx>
            <c:strRef>
              <c:f>Sheet1!$A$12</c:f>
              <c:strCache>
                <c:ptCount val="1"/>
                <c:pt idx="0">
                  <c:v>Rel-13</c:v>
                </c:pt>
              </c:strCache>
            </c:strRef>
          </c:tx>
          <c:spPr>
            <a:solidFill>
              <a:schemeClr val="accent5">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Sheet1!$B$12:$T$12</c:f>
              <c:numCache>
                <c:formatCode>General</c:formatCode>
                <c:ptCount val="19"/>
                <c:pt idx="14">
                  <c:v>8</c:v>
                </c:pt>
                <c:pt idx="15">
                  <c:v>200</c:v>
                </c:pt>
                <c:pt idx="16">
                  <c:v>2648</c:v>
                </c:pt>
                <c:pt idx="17">
                  <c:v>5571</c:v>
                </c:pt>
                <c:pt idx="18">
                  <c:v>1214</c:v>
                </c:pt>
              </c:numCache>
            </c:numRef>
          </c:val>
          <c:extLst>
            <c:ext xmlns:c16="http://schemas.microsoft.com/office/drawing/2014/chart" uri="{C3380CC4-5D6E-409C-BE32-E72D297353CC}">
              <c16:uniqueId val="{0000000A-9F6C-4A2A-9008-E16A8D1943DB}"/>
            </c:ext>
          </c:extLst>
        </c:ser>
        <c:ser>
          <c:idx val="11"/>
          <c:order val="11"/>
          <c:tx>
            <c:strRef>
              <c:f>Sheet1!$A$13</c:f>
              <c:strCache>
                <c:ptCount val="1"/>
                <c:pt idx="0">
                  <c:v>Rel-14</c:v>
                </c:pt>
              </c:strCache>
            </c:strRef>
          </c:tx>
          <c:spPr>
            <a:solidFill>
              <a:schemeClr val="accent6">
                <a:lumMod val="6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Sheet1!$B$13:$T$13</c:f>
              <c:numCache>
                <c:formatCode>General</c:formatCode>
                <c:ptCount val="19"/>
                <c:pt idx="16">
                  <c:v>24</c:v>
                </c:pt>
                <c:pt idx="17">
                  <c:v>2315</c:v>
                </c:pt>
                <c:pt idx="18">
                  <c:v>3269</c:v>
                </c:pt>
              </c:numCache>
            </c:numRef>
          </c:val>
          <c:extLst>
            <c:ext xmlns:c16="http://schemas.microsoft.com/office/drawing/2014/chart" uri="{C3380CC4-5D6E-409C-BE32-E72D297353CC}">
              <c16:uniqueId val="{0000000B-9F6C-4A2A-9008-E16A8D1943DB}"/>
            </c:ext>
          </c:extLst>
        </c:ser>
        <c:ser>
          <c:idx val="12"/>
          <c:order val="12"/>
          <c:tx>
            <c:strRef>
              <c:f>Sheet1!$A$14</c:f>
              <c:strCache>
                <c:ptCount val="1"/>
                <c:pt idx="0">
                  <c:v>Rel-15</c:v>
                </c:pt>
              </c:strCache>
            </c:strRef>
          </c:tx>
          <c:spPr>
            <a:solidFill>
              <a:schemeClr val="accent1">
                <a:lumMod val="80000"/>
                <a:lumOff val="20000"/>
              </a:schemeClr>
            </a:solidFill>
            <a:ln>
              <a:noFill/>
            </a:ln>
            <a:effectLst/>
            <a:sp3d/>
          </c:spPr>
          <c:cat>
            <c:numRef>
              <c:f>Sheet1!$B$1:$T$1</c:f>
              <c:numCache>
                <c:formatCode>General</c:formatCode>
                <c:ptCount val="19"/>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pt idx="18">
                  <c:v>2017</c:v>
                </c:pt>
              </c:numCache>
            </c:numRef>
          </c:cat>
          <c:val>
            <c:numRef>
              <c:f>Sheet1!$B$14:$T$14</c:f>
              <c:numCache>
                <c:formatCode>General</c:formatCode>
                <c:ptCount val="19"/>
                <c:pt idx="17">
                  <c:v>6</c:v>
                </c:pt>
                <c:pt idx="18">
                  <c:v>131</c:v>
                </c:pt>
              </c:numCache>
            </c:numRef>
          </c:val>
          <c:extLst>
            <c:ext xmlns:c16="http://schemas.microsoft.com/office/drawing/2014/chart" uri="{C3380CC4-5D6E-409C-BE32-E72D297353CC}">
              <c16:uniqueId val="{0000000C-9F6C-4A2A-9008-E16A8D1943DB}"/>
            </c:ext>
          </c:extLst>
        </c:ser>
        <c:dLbls>
          <c:showLegendKey val="0"/>
          <c:showVal val="0"/>
          <c:showCatName val="0"/>
          <c:showSerName val="0"/>
          <c:showPercent val="0"/>
          <c:showBubbleSize val="0"/>
        </c:dLbls>
        <c:axId val="159673872"/>
        <c:axId val="159674432"/>
        <c:axId val="119265152"/>
      </c:area3DChart>
      <c:catAx>
        <c:axId val="1596738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59674432"/>
        <c:crosses val="autoZero"/>
        <c:auto val="1"/>
        <c:lblAlgn val="ctr"/>
        <c:lblOffset val="100"/>
        <c:noMultiLvlLbl val="0"/>
      </c:catAx>
      <c:valAx>
        <c:axId val="1596744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159673872"/>
        <c:crosses val="autoZero"/>
        <c:crossBetween val="midCat"/>
      </c:valAx>
      <c:serAx>
        <c:axId val="119265152"/>
        <c:scaling>
          <c:orientation val="minMax"/>
        </c:scaling>
        <c:delete val="1"/>
        <c:axPos val="b"/>
        <c:majorTickMark val="out"/>
        <c:minorTickMark val="none"/>
        <c:tickLblPos val="nextTo"/>
        <c:crossAx val="159674432"/>
        <c:crosses val="autoZero"/>
      </c:serAx>
      <c:spPr>
        <a:noFill/>
        <a:ln>
          <a:noFill/>
        </a:ln>
        <a:effectLst/>
      </c:spPr>
    </c:plotArea>
    <c:plotVisOnly val="1"/>
    <c:dispBlanksAs val="zero"/>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308DCE-94E1-4F5D-9CCB-098EFF1E24D4}" type="datetime1">
              <a:rPr lang="en-US"/>
              <a:pPr>
                <a:defRPr/>
              </a:pPr>
              <a:t>1/30/2018</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2338" eaLnBrk="1" hangingPunct="1">
              <a:defRPr sz="1200">
                <a:latin typeface="Times New Roman" panose="02020603050405020304" pitchFamily="18" charset="0"/>
              </a:defRPr>
            </a:lvl1pPr>
          </a:lstStyle>
          <a:p>
            <a:pPr>
              <a:defRPr/>
            </a:pPr>
            <a:fld id="{55EB0215-DA2E-48D4-B0F7-8E0E136C005F}" type="slidenum">
              <a:rPr lang="en-GB" altLang="en-US"/>
              <a:pPr>
                <a:defRPr/>
              </a:pPr>
              <a:t>‹#›</a:t>
            </a:fld>
            <a:endParaRPr lang="en-GB" altLang="en-US" dirty="0"/>
          </a:p>
        </p:txBody>
      </p:sp>
    </p:spTree>
    <p:extLst>
      <p:ext uri="{BB962C8B-B14F-4D97-AF65-F5344CB8AC3E}">
        <p14:creationId xmlns:p14="http://schemas.microsoft.com/office/powerpoint/2010/main" val="295403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78545A18-7AFF-4D53-83E6-7025F7FBFA4F}" type="datetime1">
              <a:rPr lang="en-US"/>
              <a:pPr>
                <a:defRPr/>
              </a:pPr>
              <a:t>1/30/2018</a:t>
            </a:fld>
            <a:endParaRPr lang="en-US" dirty="0"/>
          </a:p>
        </p:txBody>
      </p:sp>
      <p:sp>
        <p:nvSpPr>
          <p:cNvPr id="3076"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2338" eaLnBrk="1" hangingPunct="1">
              <a:defRPr sz="1200">
                <a:latin typeface="Times New Roman" panose="02020603050405020304" pitchFamily="18" charset="0"/>
              </a:defRPr>
            </a:lvl1pPr>
          </a:lstStyle>
          <a:p>
            <a:pPr>
              <a:defRPr/>
            </a:pPr>
            <a:fld id="{08A66CC7-0B6F-48DC-8389-1906849A60FC}" type="slidenum">
              <a:rPr lang="en-GB" altLang="en-US"/>
              <a:pPr>
                <a:defRPr/>
              </a:pPr>
              <a:t>‹#›</a:t>
            </a:fld>
            <a:endParaRPr lang="en-GB" altLang="en-US" dirty="0"/>
          </a:p>
        </p:txBody>
      </p:sp>
    </p:spTree>
    <p:extLst>
      <p:ext uri="{BB962C8B-B14F-4D97-AF65-F5344CB8AC3E}">
        <p14:creationId xmlns:p14="http://schemas.microsoft.com/office/powerpoint/2010/main" val="3052475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5D03041-984B-46FE-8443-073E2933E7DC}" type="slidenum">
              <a:rPr lang="en-GB" altLang="en-US" sz="1200" smtClean="0">
                <a:latin typeface="Times New Roman" panose="02020603050405020304" pitchFamily="18" charset="0"/>
              </a:rPr>
              <a:pPr/>
              <a:t>1</a:t>
            </a:fld>
            <a:endParaRPr lang="en-GB" altLang="en-US" sz="1200" dirty="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52488" y="742950"/>
            <a:ext cx="4965700" cy="3725863"/>
          </a:xfrm>
          <a:ln/>
        </p:spPr>
      </p:sp>
      <p:sp>
        <p:nvSpPr>
          <p:cNvPr id="6148"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158837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121026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14</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2704067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15</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2824434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16</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1823578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17</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502015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8B4220C-04B7-48A7-B2F3-EC905900BBCB}" type="slidenum">
              <a:rPr lang="en-GB" altLang="en-US" sz="1200" smtClean="0">
                <a:latin typeface="Times New Roman" panose="02020603050405020304" pitchFamily="18" charset="0"/>
              </a:rPr>
              <a:pPr/>
              <a:t>18</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29101059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8B4220C-04B7-48A7-B2F3-EC905900BBCB}" type="slidenum">
              <a:rPr lang="en-GB" altLang="en-US" sz="1200" smtClean="0">
                <a:latin typeface="Times New Roman" panose="02020603050405020304" pitchFamily="18" charset="0"/>
              </a:rPr>
              <a:pPr/>
              <a:t>19</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3077497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8B4220C-04B7-48A7-B2F3-EC905900BBCB}" type="slidenum">
              <a:rPr lang="en-GB" altLang="en-US" sz="1200" smtClean="0">
                <a:latin typeface="Times New Roman" panose="02020603050405020304" pitchFamily="18" charset="0"/>
              </a:rPr>
              <a:pPr/>
              <a:t>20</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4463706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710118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8A66CC7-0B6F-48DC-8389-1906849A60FC}" type="slidenum">
              <a:rPr lang="en-GB" altLang="en-US" smtClean="0"/>
              <a:pPr>
                <a:defRPr/>
              </a:pPr>
              <a:t>22</a:t>
            </a:fld>
            <a:endParaRPr lang="en-GB" altLang="en-US" dirty="0"/>
          </a:p>
        </p:txBody>
      </p:sp>
    </p:spTree>
    <p:extLst>
      <p:ext uri="{BB962C8B-B14F-4D97-AF65-F5344CB8AC3E}">
        <p14:creationId xmlns:p14="http://schemas.microsoft.com/office/powerpoint/2010/main" val="1198136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marL="742950" indent="-285750" defTabSz="930275">
              <a:defRPr sz="1300">
                <a:solidFill>
                  <a:schemeClr val="tx1"/>
                </a:solidFill>
                <a:latin typeface="Arial" panose="020B0604020202020204" pitchFamily="34" charset="0"/>
                <a:cs typeface="Arial" panose="020B0604020202020204" pitchFamily="34" charset="0"/>
              </a:defRPr>
            </a:lvl2pPr>
            <a:lvl3pPr marL="1143000" indent="-228600" defTabSz="930275">
              <a:defRPr sz="1300">
                <a:solidFill>
                  <a:schemeClr val="tx1"/>
                </a:solidFill>
                <a:latin typeface="Arial" panose="020B0604020202020204" pitchFamily="34" charset="0"/>
                <a:cs typeface="Arial" panose="020B0604020202020204" pitchFamily="34" charset="0"/>
              </a:defRPr>
            </a:lvl3pPr>
            <a:lvl4pPr marL="1600200" indent="-228600" defTabSz="930275">
              <a:defRPr sz="1300">
                <a:solidFill>
                  <a:schemeClr val="tx1"/>
                </a:solidFill>
                <a:latin typeface="Arial" panose="020B0604020202020204" pitchFamily="34" charset="0"/>
                <a:cs typeface="Arial" panose="020B0604020202020204" pitchFamily="34" charset="0"/>
              </a:defRPr>
            </a:lvl4pPr>
            <a:lvl5pPr marL="2057400" indent="-228600" defTabSz="930275">
              <a:defRPr sz="13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52F924BB-2FC9-44EA-AE89-EB56F41C8BAE}" type="slidenum">
              <a:rPr lang="en-GB" altLang="en-US" sz="1200" smtClean="0">
                <a:latin typeface="Times New Roman" panose="02020603050405020304" pitchFamily="18" charset="0"/>
              </a:rPr>
              <a:pPr/>
              <a:t>3</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1821538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710939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687597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EF144FA-DC68-4CC7-841B-58D76295F183}" type="slidenum">
              <a:rPr lang="en-GB" altLang="en-US" sz="1200" smtClean="0">
                <a:latin typeface="Times New Roman" panose="02020603050405020304" pitchFamily="18" charset="0"/>
              </a:rPr>
              <a:pPr/>
              <a:t>25</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259263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marL="742950" indent="-285750" defTabSz="930275">
              <a:defRPr sz="1300">
                <a:solidFill>
                  <a:schemeClr val="tx1"/>
                </a:solidFill>
                <a:latin typeface="Arial" panose="020B0604020202020204" pitchFamily="34" charset="0"/>
                <a:cs typeface="Arial" panose="020B0604020202020204" pitchFamily="34" charset="0"/>
              </a:defRPr>
            </a:lvl2pPr>
            <a:lvl3pPr marL="1143000" indent="-228600" defTabSz="930275">
              <a:defRPr sz="1300">
                <a:solidFill>
                  <a:schemeClr val="tx1"/>
                </a:solidFill>
                <a:latin typeface="Arial" panose="020B0604020202020204" pitchFamily="34" charset="0"/>
                <a:cs typeface="Arial" panose="020B0604020202020204" pitchFamily="34" charset="0"/>
              </a:defRPr>
            </a:lvl3pPr>
            <a:lvl4pPr marL="1600200" indent="-228600" defTabSz="930275">
              <a:defRPr sz="1300">
                <a:solidFill>
                  <a:schemeClr val="tx1"/>
                </a:solidFill>
                <a:latin typeface="Arial" panose="020B0604020202020204" pitchFamily="34" charset="0"/>
                <a:cs typeface="Arial" panose="020B0604020202020204" pitchFamily="34" charset="0"/>
              </a:defRPr>
            </a:lvl4pPr>
            <a:lvl5pPr marL="2057400" indent="-228600" defTabSz="930275">
              <a:defRPr sz="13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CAA233BC-53FF-4189-8835-13B3FE790450}" type="slidenum">
              <a:rPr lang="en-GB" altLang="en-US" sz="1200" smtClean="0">
                <a:latin typeface="Times New Roman" panose="02020603050405020304" pitchFamily="18" charset="0"/>
              </a:rPr>
              <a:pPr/>
              <a:t>4</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3546308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3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300">
                <a:solidFill>
                  <a:schemeClr val="tx1"/>
                </a:solidFill>
                <a:latin typeface="Arial" panose="020B0604020202020204" pitchFamily="34" charset="0"/>
                <a:cs typeface="Arial" panose="020B0604020202020204" pitchFamily="34" charset="0"/>
              </a:defRPr>
            </a:lvl1pPr>
            <a:lvl2pPr defTabSz="930275">
              <a:defRPr sz="1300">
                <a:solidFill>
                  <a:schemeClr val="tx1"/>
                </a:solidFill>
                <a:latin typeface="Arial" panose="020B0604020202020204" pitchFamily="34" charset="0"/>
                <a:cs typeface="Arial" panose="020B0604020202020204" pitchFamily="34" charset="0"/>
              </a:defRPr>
            </a:lvl2pPr>
            <a:lvl3pPr defTabSz="930275">
              <a:defRPr sz="1300">
                <a:solidFill>
                  <a:schemeClr val="tx1"/>
                </a:solidFill>
                <a:latin typeface="Arial" panose="020B0604020202020204" pitchFamily="34" charset="0"/>
                <a:cs typeface="Arial" panose="020B0604020202020204" pitchFamily="34" charset="0"/>
              </a:defRPr>
            </a:lvl3pPr>
            <a:lvl4pPr defTabSz="930275">
              <a:defRPr sz="1300">
                <a:solidFill>
                  <a:schemeClr val="tx1"/>
                </a:solidFill>
                <a:latin typeface="Arial" panose="020B0604020202020204" pitchFamily="34" charset="0"/>
                <a:cs typeface="Arial" panose="020B0604020202020204" pitchFamily="34" charset="0"/>
              </a:defRPr>
            </a:lvl4pPr>
            <a:lvl5pPr defTabSz="930275">
              <a:defRPr sz="1300">
                <a:solidFill>
                  <a:schemeClr val="tx1"/>
                </a:solidFill>
                <a:latin typeface="Arial" panose="020B0604020202020204" pitchFamily="34" charset="0"/>
                <a:cs typeface="Arial" panose="020B0604020202020204" pitchFamily="34" charset="0"/>
              </a:defRPr>
            </a:lvl5pPr>
            <a:lvl6pPr marL="28940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6pPr>
            <a:lvl7pPr marL="33512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7pPr>
            <a:lvl8pPr marL="38084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8pPr>
            <a:lvl9pPr marL="4265613" indent="-608013" defTabSz="930275" eaLnBrk="0" fontAlgn="base" hangingPunct="0">
              <a:spcBef>
                <a:spcPct val="0"/>
              </a:spcBef>
              <a:spcAft>
                <a:spcPct val="0"/>
              </a:spcAft>
              <a:defRPr sz="1300">
                <a:solidFill>
                  <a:schemeClr val="tx1"/>
                </a:solidFill>
                <a:latin typeface="Arial" panose="020B0604020202020204" pitchFamily="34" charset="0"/>
                <a:cs typeface="Arial" panose="020B0604020202020204" pitchFamily="34" charset="0"/>
              </a:defRPr>
            </a:lvl9pPr>
          </a:lstStyle>
          <a:p>
            <a:fld id="{7BB89F3A-BFC8-4E82-83C0-E00920D2426E}" type="slidenum">
              <a:rPr lang="en-GB" altLang="en-US" sz="1200" smtClean="0">
                <a:latin typeface="Times New Roman" panose="02020603050405020304" pitchFamily="18" charset="0"/>
              </a:rPr>
              <a:pPr/>
              <a:t>5</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2561639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8A66CC7-0B6F-48DC-8389-1906849A60FC}" type="slidenum">
              <a:rPr lang="en-GB" altLang="en-US" smtClean="0"/>
              <a:pPr>
                <a:defRPr/>
              </a:pPr>
              <a:t>7</a:t>
            </a:fld>
            <a:endParaRPr lang="en-GB" altLang="en-US" dirty="0"/>
          </a:p>
        </p:txBody>
      </p:sp>
    </p:spTree>
    <p:extLst>
      <p:ext uri="{BB962C8B-B14F-4D97-AF65-F5344CB8AC3E}">
        <p14:creationId xmlns:p14="http://schemas.microsoft.com/office/powerpoint/2010/main" val="1005529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1F51A99-C94A-412A-8933-D34AAFD90126}" type="slidenum">
              <a:rPr lang="en-GB" altLang="en-US" sz="1200" smtClean="0">
                <a:latin typeface="Times New Roman" panose="02020603050405020304" pitchFamily="18" charset="0"/>
              </a:rPr>
              <a:pPr/>
              <a:t>9</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1541689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D23039E-7E76-4046-8075-EC83A1A27CD8}" type="slidenum">
              <a:rPr lang="en-GB" altLang="en-US" sz="1200" smtClean="0">
                <a:latin typeface="Times New Roman" panose="02020603050405020304" pitchFamily="18" charset="0"/>
              </a:rPr>
              <a:pPr/>
              <a:t>10</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1733245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1F51A99-C94A-412A-8933-D34AAFD90126}" type="slidenum">
              <a:rPr lang="en-GB" altLang="en-US" sz="1200" smtClean="0">
                <a:latin typeface="Times New Roman" panose="02020603050405020304" pitchFamily="18" charset="0"/>
              </a:rPr>
              <a:pPr/>
              <a:t>11</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942544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12</a:t>
            </a:fld>
            <a:endParaRPr lang="en-GB" altLang="en-US" sz="1200" dirty="0">
              <a:latin typeface="Times New Roman" panose="02020603050405020304" pitchFamily="18" charset="0"/>
            </a:endParaRPr>
          </a:p>
        </p:txBody>
      </p:sp>
    </p:spTree>
    <p:extLst>
      <p:ext uri="{BB962C8B-B14F-4D97-AF65-F5344CB8AC3E}">
        <p14:creationId xmlns:p14="http://schemas.microsoft.com/office/powerpoint/2010/main" val="725099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420407093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4983051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0888230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0C5A069-F6B7-44E0-92A9-937F77ACD37B}" type="slidenum">
              <a:rPr lang="en-GB" altLang="en-US"/>
              <a:pPr>
                <a:defRPr/>
              </a:pPr>
              <a:t>‹#›</a:t>
            </a:fld>
            <a:endParaRPr lang="en-GB" altLang="en-US" dirty="0"/>
          </a:p>
        </p:txBody>
      </p:sp>
    </p:spTree>
    <p:extLst>
      <p:ext uri="{BB962C8B-B14F-4D97-AF65-F5344CB8AC3E}">
        <p14:creationId xmlns:p14="http://schemas.microsoft.com/office/powerpoint/2010/main" val="2946288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7" name="Content Placeholder 2"/>
          <p:cNvSpPr>
            <a:spLocks noGrp="1"/>
          </p:cNvSpPr>
          <p:nvPr>
            <p:ph idx="1"/>
          </p:nvPr>
        </p:nvSpPr>
        <p:spPr>
          <a:xfrm>
            <a:off x="457200" y="1600205"/>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Slide Number Placeholder 3"/>
          <p:cNvSpPr>
            <a:spLocks noGrp="1"/>
          </p:cNvSpPr>
          <p:nvPr>
            <p:ph type="sldNum" sz="quarter" idx="10"/>
          </p:nvPr>
        </p:nvSpPr>
        <p:spPr>
          <a:xfrm>
            <a:off x="-95250" y="6589714"/>
            <a:ext cx="381000" cy="363537"/>
          </a:xfrm>
          <a:prstGeom prst="rect">
            <a:avLst/>
          </a:prstGeom>
        </p:spPr>
        <p:txBody>
          <a:bodyPr/>
          <a:lstStyle>
            <a:lvl1pPr>
              <a:defRPr sz="1000"/>
            </a:lvl1pPr>
          </a:lstStyle>
          <a:p>
            <a:pPr>
              <a:defRPr/>
            </a:pPr>
            <a:fld id="{1950BC00-A759-4B25-9337-84B4F4037E48}" type="slidenum">
              <a:rPr lang="en-US"/>
              <a:pPr>
                <a:defRPr/>
              </a:pPr>
              <a:t>‹#›</a:t>
            </a:fld>
            <a:endParaRPr lang="en-US" dirty="0"/>
          </a:p>
        </p:txBody>
      </p:sp>
    </p:spTree>
    <p:extLst>
      <p:ext uri="{BB962C8B-B14F-4D97-AF65-F5344CB8AC3E}">
        <p14:creationId xmlns:p14="http://schemas.microsoft.com/office/powerpoint/2010/main" val="3393842963"/>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0" y="228600"/>
            <a:ext cx="6834188"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485775" y="1454150"/>
            <a:ext cx="8388350" cy="4830763"/>
          </a:xfrm>
        </p:spPr>
        <p:txBody>
          <a:bodyPr/>
          <a:lstStyle/>
          <a:p>
            <a:pPr lvl="0"/>
            <a:endParaRPr lang="en-GB" noProof="0" dirty="0"/>
          </a:p>
        </p:txBody>
      </p:sp>
    </p:spTree>
    <p:extLst>
      <p:ext uri="{BB962C8B-B14F-4D97-AF65-F5344CB8AC3E}">
        <p14:creationId xmlns:p14="http://schemas.microsoft.com/office/powerpoint/2010/main" val="318378785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a:defRPr/>
            </a:pPr>
            <a:endParaRPr lang="en-GB" sz="1100" b="1" dirty="0">
              <a:cs typeface="+mn-cs"/>
            </a:endParaRPr>
          </a:p>
        </p:txBody>
      </p:sp>
      <p:sp>
        <p:nvSpPr>
          <p:cNvPr id="1027" name="AutoShape 14"/>
          <p:cNvSpPr>
            <a:spLocks noChangeArrowheads="1"/>
          </p:cNvSpPr>
          <p:nvPr userDrawn="1"/>
        </p:nvSpPr>
        <p:spPr bwMode="auto">
          <a:xfrm>
            <a:off x="590550" y="6373813"/>
            <a:ext cx="6165850" cy="314325"/>
          </a:xfrm>
          <a:prstGeom prst="homePlate">
            <a:avLst>
              <a:gd name="adj" fmla="val 91569"/>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a:defRPr/>
            </a:pPr>
            <a:endParaRPr lang="en-US" altLang="en-US" dirty="0"/>
          </a:p>
        </p:txBody>
      </p:sp>
      <p:sp>
        <p:nvSpPr>
          <p:cNvPr id="1028"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pic>
        <p:nvPicPr>
          <p:cNvPr id="1030" name="Picture 6" descr="3GPP_TM_RD.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1275"/>
            <a:ext cx="6319837" cy="282575"/>
          </a:xfrm>
          <a:prstGeom prst="rect">
            <a:avLst/>
          </a:prstGeom>
          <a:noFill/>
        </p:spPr>
        <p:txBody>
          <a:bodyPr anchor="ctr"/>
          <a:lstStyle/>
          <a:p>
            <a:pPr>
              <a:defRPr/>
            </a:pPr>
            <a:r>
              <a:rPr lang="nb-NO" b="1" spc="300" dirty="0"/>
              <a:t>3GPP - Network Slicing - Telesemana - December 6th, 2017</a:t>
            </a:r>
          </a:p>
        </p:txBody>
      </p:sp>
      <p:sp>
        <p:nvSpPr>
          <p:cNvPr id="1032" name="Oval 11"/>
          <p:cNvSpPr>
            <a:spLocks noChangeArrowheads="1"/>
          </p:cNvSpPr>
          <p:nvPr userDrawn="1"/>
        </p:nvSpPr>
        <p:spPr bwMode="auto">
          <a:xfrm>
            <a:off x="8318500" y="6391275"/>
            <a:ext cx="511175" cy="296863"/>
          </a:xfrm>
          <a:prstGeom prst="ellipse">
            <a:avLst/>
          </a:prstGeom>
          <a:solidFill>
            <a:schemeClr val="bg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BDEF9358-259A-484F-82BF-8058A80EB7D9}" type="slidenum">
              <a:rPr lang="en-GB" altLang="en-US" b="1" smtClean="0"/>
              <a:pPr algn="ctr">
                <a:defRPr/>
              </a:pPr>
              <a:t>‹#›</a:t>
            </a:fld>
            <a:endParaRPr lang="en-GB" altLang="en-US" b="1" dirty="0"/>
          </a:p>
          <a:p>
            <a:pPr>
              <a:defRPr/>
            </a:pPr>
            <a:endParaRPr lang="en-GB" altLang="en-US" dirty="0"/>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dirty="0">
                <a:solidFill>
                  <a:schemeClr val="bg1"/>
                </a:solidFill>
              </a:rPr>
              <a:t>© 3GPP 2012</a:t>
            </a:r>
            <a:endParaRPr lang="en-GB" altLang="en-US" dirty="0"/>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2017</a:t>
            </a:r>
          </a:p>
        </p:txBody>
      </p:sp>
    </p:spTree>
  </p:cSld>
  <p:clrMap bg1="lt1" tx1="dk1" bg2="lt2" tx2="dk2" accent1="accent1" accent2="accent2" accent3="accent3" accent4="accent4" accent5="accent5" accent6="accent6" hlink="hlink" folHlink="folHlink"/>
  <p:sldLayoutIdLst>
    <p:sldLayoutId id="2147486327" r:id="rId1"/>
    <p:sldLayoutId id="2147486328" r:id="rId2"/>
    <p:sldLayoutId id="2147486329" r:id="rId3"/>
    <p:sldLayoutId id="2147486331" r:id="rId4"/>
    <p:sldLayoutId id="2147486332" r:id="rId5"/>
    <p:sldLayoutId id="2147486333"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1.emf"/><Relationship Id="rId5" Type="http://schemas.openxmlformats.org/officeDocument/2006/relationships/package" Target="../embeddings/Microsoft_PowerPoint_Presentation.pptx"/><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SA"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s://datatracker.ietf.org/doc/draft-defoy-netslices-3gpp-network-slicing/"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image" Target="../media/image22.jpeg"/><Relationship Id="rId18" Type="http://schemas.openxmlformats.org/officeDocument/2006/relationships/image" Target="../media/image27.jpeg"/><Relationship Id="rId3" Type="http://schemas.openxmlformats.org/officeDocument/2006/relationships/image" Target="../media/image15.jpeg"/><Relationship Id="rId21" Type="http://schemas.openxmlformats.org/officeDocument/2006/relationships/image" Target="../media/image30.jpeg"/><Relationship Id="rId7" Type="http://schemas.openxmlformats.org/officeDocument/2006/relationships/image" Target="../media/image18.png"/><Relationship Id="rId12" Type="http://schemas.openxmlformats.org/officeDocument/2006/relationships/image" Target="../media/image21.png"/><Relationship Id="rId17" Type="http://schemas.openxmlformats.org/officeDocument/2006/relationships/image" Target="../media/image26.jpeg"/><Relationship Id="rId25" Type="http://schemas.openxmlformats.org/officeDocument/2006/relationships/image" Target="../media/image34.jpeg"/><Relationship Id="rId2" Type="http://schemas.openxmlformats.org/officeDocument/2006/relationships/notesSlide" Target="../notesSlides/notesSlide4.xml"/><Relationship Id="rId16" Type="http://schemas.openxmlformats.org/officeDocument/2006/relationships/image" Target="../media/image25.jpeg"/><Relationship Id="rId20" Type="http://schemas.openxmlformats.org/officeDocument/2006/relationships/image" Target="../media/image29.jpeg"/><Relationship Id="rId1" Type="http://schemas.openxmlformats.org/officeDocument/2006/relationships/slideLayout" Target="../slideLayouts/slideLayout5.xml"/><Relationship Id="rId6" Type="http://schemas.openxmlformats.org/officeDocument/2006/relationships/hyperlink" Target="http://www.openmobilealliance.org/" TargetMode="External"/><Relationship Id="rId11" Type="http://schemas.openxmlformats.org/officeDocument/2006/relationships/hyperlink" Target="http://www.ieee.org/portal/site/iportals?WT.mc_id=ft_home" TargetMode="External"/><Relationship Id="rId24" Type="http://schemas.openxmlformats.org/officeDocument/2006/relationships/image" Target="../media/image33.jpeg"/><Relationship Id="rId5" Type="http://schemas.openxmlformats.org/officeDocument/2006/relationships/image" Target="../media/image17.png"/><Relationship Id="rId15" Type="http://schemas.openxmlformats.org/officeDocument/2006/relationships/image" Target="../media/image24.jpeg"/><Relationship Id="rId23" Type="http://schemas.openxmlformats.org/officeDocument/2006/relationships/image" Target="../media/image32.jpeg"/><Relationship Id="rId10" Type="http://schemas.openxmlformats.org/officeDocument/2006/relationships/image" Target="../media/image20.jpeg"/><Relationship Id="rId19" Type="http://schemas.openxmlformats.org/officeDocument/2006/relationships/image" Target="../media/image28.png"/><Relationship Id="rId4" Type="http://schemas.openxmlformats.org/officeDocument/2006/relationships/image" Target="../media/image16.jpeg"/><Relationship Id="rId9" Type="http://schemas.openxmlformats.org/officeDocument/2006/relationships/hyperlink" Target="http://images.google.co.jp/imgres?imgurl=http://www.interlinknetworks.com/graphics/WIFI_Alliance_Logo.gif&amp;imgrefurl=http://www.interlinknetworks.com/partners/a4-4.htm&amp;h=100&amp;w=119&amp;sz=2&amp;tbnid=6UGOnGAl1PAJ:&amp;tbnh=69&amp;tbnw=83&amp;hl=ja&amp;start=6&amp;prev=/images?q=WiFi+alliance+logo&amp;hl=ja&amp;lr=&amp;rls=GGLD,GGLD:2004-28,GGLD:en&amp;sa=N" TargetMode="External"/><Relationship Id="rId14" Type="http://schemas.openxmlformats.org/officeDocument/2006/relationships/image" Target="../media/image23.png"/><Relationship Id="rId22" Type="http://schemas.openxmlformats.org/officeDocument/2006/relationships/image" Target="../media/image31.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chart" Target="../charts/chart1.xml"/><Relationship Id="rId5" Type="http://schemas.openxmlformats.org/officeDocument/2006/relationships/image" Target="../media/image35.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a:t>3GPP </a:t>
            </a:r>
            <a:r>
              <a:rPr lang="en-GB" altLang="zh-CN" sz="5300" b="1" dirty="0"/>
              <a:t>Progress on </a:t>
            </a:r>
            <a:br>
              <a:rPr lang="en-GB" altLang="zh-CN" sz="5300" b="1" dirty="0"/>
            </a:br>
            <a:r>
              <a:rPr lang="en-GB" altLang="zh-CN" sz="5300" b="1" dirty="0"/>
              <a:t>Network Slicing</a:t>
            </a:r>
            <a:endParaRPr lang="en-GB" sz="2800" dirty="0">
              <a:effectLst>
                <a:outerShdw blurRad="38100" dist="38100" dir="2700000" algn="tl">
                  <a:srgbClr val="C0C0C0"/>
                </a:outerShdw>
              </a:effectLst>
            </a:endParaRPr>
          </a:p>
        </p:txBody>
      </p:sp>
      <p:sp>
        <p:nvSpPr>
          <p:cNvPr id="5123" name="Subtitle 6"/>
          <p:cNvSpPr>
            <a:spLocks noGrp="1"/>
          </p:cNvSpPr>
          <p:nvPr>
            <p:ph type="subTitle" idx="1"/>
          </p:nvPr>
        </p:nvSpPr>
        <p:spPr>
          <a:xfrm>
            <a:off x="1371600" y="4498034"/>
            <a:ext cx="6400800" cy="1445565"/>
          </a:xfrm>
        </p:spPr>
        <p:txBody>
          <a:bodyPr/>
          <a:lstStyle/>
          <a:p>
            <a:pPr>
              <a:lnSpc>
                <a:spcPct val="80000"/>
              </a:lnSpc>
            </a:pPr>
            <a:r>
              <a:rPr lang="en-US" altLang="en-US" sz="3200" dirty="0"/>
              <a:t>January 19</a:t>
            </a:r>
            <a:r>
              <a:rPr lang="en-US" altLang="en-US" sz="3200" baseline="30000" dirty="0"/>
              <a:t>th</a:t>
            </a:r>
            <a:r>
              <a:rPr lang="en-US" altLang="en-US" sz="3200" dirty="0"/>
              <a:t>, 2017</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GB" altLang="ja-JP" dirty="0"/>
              <a:t>5G Network Slicing in SA1</a:t>
            </a:r>
            <a:endParaRPr lang="en-US" altLang="ja-JP" dirty="0"/>
          </a:p>
        </p:txBody>
      </p:sp>
      <p:sp>
        <p:nvSpPr>
          <p:cNvPr id="34819" name="Rectangle 3"/>
          <p:cNvSpPr>
            <a:spLocks noGrp="1"/>
          </p:cNvSpPr>
          <p:nvPr>
            <p:ph type="body" idx="1"/>
          </p:nvPr>
        </p:nvSpPr>
        <p:spPr>
          <a:xfrm>
            <a:off x="485775" y="1462088"/>
            <a:ext cx="8388350" cy="4830762"/>
          </a:xfrm>
        </p:spPr>
        <p:txBody>
          <a:bodyPr/>
          <a:lstStyle/>
          <a:p>
            <a:pPr eaLnBrk="1" hangingPunct="1"/>
            <a:r>
              <a:rPr lang="en-US" altLang="zh-CN" sz="2000" dirty="0"/>
              <a:t>Service requirements for the 5G system (Rel-15 TS 22.261)</a:t>
            </a:r>
            <a:endParaRPr lang="en-GB" altLang="zh-CN" sz="2000" dirty="0"/>
          </a:p>
          <a:p>
            <a:pPr lvl="1" eaLnBrk="1" hangingPunct="1"/>
            <a:r>
              <a:rPr lang="en-GB" sz="1800" dirty="0"/>
              <a:t>Specify the concepts, use cases and derives requirements for network slicing in 5G network. </a:t>
            </a:r>
          </a:p>
          <a:p>
            <a:pPr lvl="1" eaLnBrk="1" hangingPunct="1"/>
            <a:r>
              <a:rPr lang="en-GB" sz="1800" dirty="0"/>
              <a:t>Identify the requirements for management of network slice, different features and KPIs for different kind of slices, and the association between UEs and slices.</a:t>
            </a:r>
          </a:p>
          <a:p>
            <a:pPr eaLnBrk="1" hangingPunct="1"/>
            <a:endParaRPr lang="en-GB" altLang="en-US" sz="2400" dirty="0"/>
          </a:p>
          <a:p>
            <a:pPr eaLnBrk="1" hangingPunct="1"/>
            <a:r>
              <a:rPr lang="en-GB" altLang="en-US" sz="2400" dirty="0"/>
              <a:t> </a:t>
            </a:r>
            <a:r>
              <a:rPr lang="en-US" altLang="zh-CN" sz="2000" dirty="0"/>
              <a:t>New SID on Business role models for network slicing (Rel-16 TR 22.830)</a:t>
            </a:r>
            <a:endParaRPr lang="en-GB" altLang="en-US" sz="2000" dirty="0"/>
          </a:p>
          <a:p>
            <a:pPr lvl="1" eaLnBrk="1" hangingPunct="1"/>
            <a:r>
              <a:rPr lang="en-US" altLang="en-US" sz="1800" dirty="0"/>
              <a:t>Examine the business role models for network slicing in order to identify potential requirements that will enable a 3GPP system to adequately support those models</a:t>
            </a:r>
          </a:p>
          <a:p>
            <a:pPr lvl="1" eaLnBrk="1" hangingPunct="1"/>
            <a:r>
              <a:rPr lang="en-GB" sz="1800" dirty="0"/>
              <a:t>Study business role models for network slicing, (e.g., monitor, limited control, enhanced control, private slice)</a:t>
            </a:r>
          </a:p>
          <a:p>
            <a:pPr lvl="1" eaLnBrk="1" hangingPunct="1"/>
            <a:r>
              <a:rPr lang="en-GB" sz="1800" dirty="0"/>
              <a:t>Study trust relationships and security impacts between MNOs (Mobile Network Operators) and slice tenants under various business role models</a:t>
            </a:r>
            <a:endParaRPr lang="en-US" sz="1800" dirty="0"/>
          </a:p>
          <a:p>
            <a:pPr lvl="1" eaLnBrk="1" hangingPunct="1"/>
            <a:endParaRPr lang="en-GB" altLang="en-US" sz="1800" dirty="0"/>
          </a:p>
        </p:txBody>
      </p:sp>
    </p:spTree>
    <p:extLst>
      <p:ext uri="{BB962C8B-B14F-4D97-AF65-F5344CB8AC3E}">
        <p14:creationId xmlns:p14="http://schemas.microsoft.com/office/powerpoint/2010/main" val="1920384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GB" altLang="ja-JP" dirty="0"/>
              <a:t>5G Network Slicing in SA2</a:t>
            </a:r>
            <a:endParaRPr lang="en-US" altLang="ja-JP" dirty="0"/>
          </a:p>
        </p:txBody>
      </p:sp>
      <p:sp>
        <p:nvSpPr>
          <p:cNvPr id="38915" name="Rectangle 3"/>
          <p:cNvSpPr>
            <a:spLocks noGrp="1"/>
          </p:cNvSpPr>
          <p:nvPr>
            <p:ph type="body" idx="1"/>
          </p:nvPr>
        </p:nvSpPr>
        <p:spPr>
          <a:xfrm>
            <a:off x="485775" y="1454150"/>
            <a:ext cx="8326438" cy="4830763"/>
          </a:xfrm>
        </p:spPr>
        <p:txBody>
          <a:bodyPr/>
          <a:lstStyle/>
          <a:p>
            <a:pPr eaLnBrk="1" hangingPunct="1"/>
            <a:r>
              <a:rPr lang="en-US" altLang="en-US" sz="2000" dirty="0"/>
              <a:t>Utilization of Network Slicing (TS 23.501</a:t>
            </a:r>
            <a:r>
              <a:rPr lang="en-US" altLang="en-US" sz="2000" dirty="0">
                <a:ea typeface="+mn-ea"/>
                <a:cs typeface="+mn-cs"/>
              </a:rPr>
              <a:t>)</a:t>
            </a:r>
          </a:p>
          <a:p>
            <a:pPr lvl="1" eaLnBrk="1" hangingPunct="1"/>
            <a:r>
              <a:rPr lang="en-GB" altLang="ja-JP" sz="1800" dirty="0"/>
              <a:t>Define the concepts/terminologies used for supporting network slicing, e.g. Network slice, Network slice instance.</a:t>
            </a:r>
          </a:p>
          <a:p>
            <a:pPr lvl="1" eaLnBrk="1" hangingPunct="1"/>
            <a:r>
              <a:rPr lang="en-GB" altLang="ja-JP" sz="1800" dirty="0"/>
              <a:t>Define identifiers relevant to network slice, e.g. SST (Slice Service Type), NSSAI (Network Slice Selection Assistance Information), S-NSSAI etc.</a:t>
            </a:r>
          </a:p>
          <a:p>
            <a:pPr lvl="1" eaLnBrk="1" hangingPunct="1"/>
            <a:r>
              <a:rPr lang="en-GB" altLang="ja-JP" sz="1800" dirty="0"/>
              <a:t>Define 3 standardized SST values: </a:t>
            </a:r>
            <a:r>
              <a:rPr lang="en-GB" altLang="ja-JP" sz="1800" dirty="0" err="1"/>
              <a:t>eMBB</a:t>
            </a:r>
            <a:r>
              <a:rPr lang="en-GB" altLang="ja-JP" sz="1800" dirty="0"/>
              <a:t>, </a:t>
            </a:r>
            <a:r>
              <a:rPr lang="en-GB" altLang="ja-JP" sz="1800" dirty="0" err="1"/>
              <a:t>mIoT</a:t>
            </a:r>
            <a:r>
              <a:rPr lang="en-GB" altLang="ja-JP" sz="1800" dirty="0"/>
              <a:t>, URLLC.</a:t>
            </a:r>
          </a:p>
          <a:p>
            <a:pPr lvl="1" eaLnBrk="1" hangingPunct="1"/>
            <a:r>
              <a:rPr lang="en-US" sz="1800" dirty="0"/>
              <a:t>Define network slice selection principles in 5G network.</a:t>
            </a:r>
          </a:p>
          <a:p>
            <a:pPr lvl="1" eaLnBrk="1" hangingPunct="1"/>
            <a:r>
              <a:rPr lang="en-GB" altLang="ja-JP" sz="1800" dirty="0"/>
              <a:t>Decoupling of 5G NFs (Network Functions) to support the flexible deployment of network slice.</a:t>
            </a:r>
          </a:p>
          <a:p>
            <a:pPr eaLnBrk="1" hangingPunct="1"/>
            <a:r>
              <a:rPr lang="en-US" altLang="ja-JP" sz="2000" dirty="0"/>
              <a:t>Utilization of Network Slicing (TS 23.502)</a:t>
            </a:r>
          </a:p>
          <a:p>
            <a:pPr lvl="1" eaLnBrk="1" hangingPunct="1"/>
            <a:r>
              <a:rPr lang="en-US" altLang="ja-JP" sz="1800" dirty="0"/>
              <a:t>Define the system procedures to support network slice selection, AMF relocation and PDU session establishment for a specific slice.</a:t>
            </a:r>
          </a:p>
          <a:p>
            <a:pPr eaLnBrk="1" hangingPunct="1"/>
            <a:r>
              <a:rPr lang="en-US" altLang="ja-JP" sz="2000" dirty="0"/>
              <a:t>Utilization of Network Slicing (TS 23.503)</a:t>
            </a:r>
          </a:p>
          <a:p>
            <a:pPr lvl="1" eaLnBrk="1" hangingPunct="1"/>
            <a:r>
              <a:rPr lang="en-US" altLang="ja-JP" sz="1800" dirty="0"/>
              <a:t>Define the Slice related policy and its provisioning procedure.</a:t>
            </a:r>
            <a:endParaRPr lang="en-GB" altLang="ja-JP" sz="1800" dirty="0"/>
          </a:p>
        </p:txBody>
      </p:sp>
    </p:spTree>
    <p:extLst>
      <p:ext uri="{BB962C8B-B14F-4D97-AF65-F5344CB8AC3E}">
        <p14:creationId xmlns:p14="http://schemas.microsoft.com/office/powerpoint/2010/main" val="1451614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a:t>5G Network Slicing in SA3</a:t>
            </a:r>
            <a:endParaRPr lang="en-GB" altLang="en-US" dirty="0"/>
          </a:p>
        </p:txBody>
      </p:sp>
      <p:sp>
        <p:nvSpPr>
          <p:cNvPr id="5" name="Rectangle 3"/>
          <p:cNvSpPr txBox="1">
            <a:spLocks/>
          </p:cNvSpPr>
          <p:nvPr/>
        </p:nvSpPr>
        <p:spPr bwMode="auto">
          <a:xfrm>
            <a:off x="231775" y="1198974"/>
            <a:ext cx="8677333" cy="5079163"/>
          </a:xfrm>
          <a:prstGeom prst="rect">
            <a:avLst/>
          </a:prstGeom>
          <a:noFill/>
          <a:ln w="9525">
            <a:noFill/>
            <a:miter lim="800000"/>
            <a:headEnd/>
            <a:tailEnd/>
          </a:ln>
        </p:spPr>
        <p:txBody>
          <a:bodyPr>
            <a:noAutofit/>
          </a:bodyPr>
          <a:lstStyle/>
          <a:p>
            <a:pPr marL="342900" indent="-342900">
              <a:spcBef>
                <a:spcPct val="20000"/>
              </a:spcBef>
              <a:buBlip>
                <a:blip r:embed="rId3"/>
              </a:buBlip>
              <a:defRPr/>
            </a:pPr>
            <a:r>
              <a:rPr lang="en-GB" sz="1800" kern="0" dirty="0">
                <a:latin typeface="+mn-lt"/>
                <a:cs typeface="+mn-cs"/>
              </a:rPr>
              <a:t>Study on </a:t>
            </a:r>
            <a:r>
              <a:rPr lang="en-US" sz="1800" kern="0" dirty="0">
                <a:latin typeface="+mn-lt"/>
                <a:cs typeface="+mn-cs"/>
              </a:rPr>
              <a:t>the security aspects of the next generation system </a:t>
            </a:r>
            <a:r>
              <a:rPr lang="en-GB" sz="1800" kern="0" dirty="0">
                <a:latin typeface="+mn-lt"/>
                <a:cs typeface="+mn-cs"/>
              </a:rPr>
              <a:t>(TR 33.899)</a:t>
            </a:r>
            <a:r>
              <a:rPr lang="en-US" sz="1800" kern="0" dirty="0">
                <a:latin typeface="+mn-lt"/>
                <a:cs typeface="+mn-cs"/>
              </a:rPr>
              <a:t> </a:t>
            </a:r>
            <a:endParaRPr lang="en-GB" sz="1800" kern="0" dirty="0">
              <a:latin typeface="+mn-lt"/>
              <a:cs typeface="+mn-cs"/>
            </a:endParaRPr>
          </a:p>
          <a:p>
            <a:pPr marL="742950" lvl="1" indent="-285750">
              <a:spcBef>
                <a:spcPct val="20000"/>
              </a:spcBef>
              <a:buClr>
                <a:srgbClr val="C00000"/>
              </a:buClr>
              <a:buFont typeface="Arial" pitchFamily="34" charset="0"/>
              <a:buChar char="•"/>
              <a:defRPr/>
            </a:pPr>
            <a:r>
              <a:rPr lang="en-US" sz="1600" kern="0" dirty="0">
                <a:latin typeface="+mn-lt"/>
              </a:rPr>
              <a:t>Collection of threats, potential requirements and solutions for the security of next generation mobile networks. </a:t>
            </a:r>
          </a:p>
          <a:p>
            <a:pPr marL="742950" lvl="1" indent="-285750">
              <a:spcBef>
                <a:spcPct val="20000"/>
              </a:spcBef>
              <a:buClr>
                <a:srgbClr val="C00000"/>
              </a:buClr>
              <a:buFont typeface="Arial" pitchFamily="34" charset="0"/>
              <a:buChar char="•"/>
              <a:defRPr/>
            </a:pPr>
            <a:r>
              <a:rPr lang="en-US" sz="1600" kern="0" dirty="0">
                <a:latin typeface="+mn-lt"/>
              </a:rPr>
              <a:t>Network slicing security, as one of security areas for 5G, covers security issues related to slice isolation, slice security mechanism differentiation, UE access to slices etc. </a:t>
            </a:r>
          </a:p>
          <a:p>
            <a:pPr marL="742950" lvl="1" indent="-285750">
              <a:spcBef>
                <a:spcPct val="20000"/>
              </a:spcBef>
              <a:buClr>
                <a:srgbClr val="C00000"/>
              </a:buClr>
              <a:buFont typeface="Arial" pitchFamily="34" charset="0"/>
              <a:buChar char="•"/>
              <a:defRPr/>
            </a:pPr>
            <a:endParaRPr lang="en-US" sz="1600" kern="0" dirty="0">
              <a:latin typeface="+mn-lt"/>
            </a:endParaRPr>
          </a:p>
          <a:p>
            <a:pPr marL="342900" indent="-342900">
              <a:spcBef>
                <a:spcPct val="20000"/>
              </a:spcBef>
              <a:buBlip>
                <a:blip r:embed="rId3"/>
              </a:buBlip>
              <a:defRPr/>
            </a:pPr>
            <a:r>
              <a:rPr lang="en-US" sz="1800" kern="0" dirty="0">
                <a:latin typeface="+mn-lt"/>
                <a:cs typeface="+mn-cs"/>
              </a:rPr>
              <a:t>Security aspects of 5G System - Phase 1 </a:t>
            </a:r>
            <a:r>
              <a:rPr lang="en-GB" sz="1800" kern="0" dirty="0">
                <a:latin typeface="+mn-lt"/>
                <a:cs typeface="+mn-cs"/>
              </a:rPr>
              <a:t>(</a:t>
            </a:r>
            <a:r>
              <a:rPr lang="en-US" sz="1800" kern="0" dirty="0">
                <a:latin typeface="+mn-lt"/>
                <a:cs typeface="+mn-cs"/>
              </a:rPr>
              <a:t>TS 33.501 </a:t>
            </a:r>
            <a:r>
              <a:rPr lang="en-GB" sz="1800" kern="0" dirty="0">
                <a:latin typeface="+mn-lt"/>
                <a:cs typeface="+mn-cs"/>
              </a:rPr>
              <a:t>)</a:t>
            </a:r>
            <a:r>
              <a:rPr lang="en-US" sz="1800" kern="0" dirty="0">
                <a:latin typeface="+mn-lt"/>
                <a:cs typeface="+mn-cs"/>
              </a:rPr>
              <a:t> </a:t>
            </a:r>
            <a:endParaRPr lang="en-GB" sz="1800" kern="0" dirty="0">
              <a:latin typeface="+mn-lt"/>
              <a:cs typeface="+mn-cs"/>
            </a:endParaRPr>
          </a:p>
          <a:p>
            <a:pPr marL="742950" lvl="1" indent="-285750">
              <a:spcBef>
                <a:spcPct val="20000"/>
              </a:spcBef>
              <a:buClr>
                <a:srgbClr val="C00000"/>
              </a:buClr>
              <a:buFont typeface="Arial" pitchFamily="34" charset="0"/>
              <a:buChar char="•"/>
              <a:defRPr/>
            </a:pPr>
            <a:r>
              <a:rPr lang="en-US" sz="1600" kern="0" dirty="0">
                <a:latin typeface="+mn-lt"/>
              </a:rPr>
              <a:t>Specify the security architecture, the security features and the security mechanisms for the 5G System, and the security procedures performed within the 5G System including the 5G Core and the 5G New Radio.</a:t>
            </a:r>
          </a:p>
          <a:p>
            <a:pPr marL="742950" lvl="1" indent="-285750">
              <a:spcBef>
                <a:spcPct val="20000"/>
              </a:spcBef>
              <a:buClr>
                <a:srgbClr val="C00000"/>
              </a:buClr>
              <a:buFont typeface="Arial" pitchFamily="34" charset="0"/>
              <a:buChar char="•"/>
              <a:defRPr/>
            </a:pPr>
            <a:endParaRPr lang="en-US" sz="1600" kern="0" dirty="0">
              <a:latin typeface="+mn-lt"/>
            </a:endParaRPr>
          </a:p>
          <a:p>
            <a:pPr marL="342900" indent="-342900">
              <a:spcBef>
                <a:spcPct val="20000"/>
              </a:spcBef>
              <a:buBlip>
                <a:blip r:embed="rId3"/>
              </a:buBlip>
              <a:defRPr/>
            </a:pPr>
            <a:r>
              <a:rPr lang="en-US" sz="1800" kern="0" dirty="0">
                <a:latin typeface="+mn-lt"/>
                <a:cs typeface="+mn-cs"/>
              </a:rPr>
              <a:t>Study on security aspect of 5G Network Slicing Management </a:t>
            </a:r>
            <a:r>
              <a:rPr lang="en-GB" sz="1800" kern="0" dirty="0">
                <a:latin typeface="+mn-lt"/>
                <a:cs typeface="+mn-cs"/>
              </a:rPr>
              <a:t>(TR 33.811)</a:t>
            </a:r>
            <a:r>
              <a:rPr lang="en-US" sz="1800" kern="0" dirty="0">
                <a:latin typeface="+mn-lt"/>
                <a:cs typeface="+mn-cs"/>
              </a:rPr>
              <a:t> </a:t>
            </a:r>
            <a:endParaRPr lang="en-GB" sz="1800" kern="0" dirty="0">
              <a:latin typeface="+mn-lt"/>
              <a:cs typeface="+mn-cs"/>
            </a:endParaRPr>
          </a:p>
          <a:p>
            <a:pPr marL="742950" lvl="1" indent="-285750">
              <a:spcBef>
                <a:spcPct val="20000"/>
              </a:spcBef>
              <a:buClr>
                <a:srgbClr val="C00000"/>
              </a:buClr>
              <a:buFont typeface="Arial" pitchFamily="34" charset="0"/>
              <a:buChar char="•"/>
              <a:defRPr/>
            </a:pPr>
            <a:r>
              <a:rPr lang="en-US" sz="1600" kern="0" dirty="0">
                <a:latin typeface="+mn-lt"/>
              </a:rPr>
              <a:t>Investigate and make recommendations on security aspects of features described in TS 28.530 and TS 28.531 for network slicing: </a:t>
            </a:r>
          </a:p>
          <a:p>
            <a:pPr marL="742950" lvl="1" indent="-285750">
              <a:spcBef>
                <a:spcPct val="20000"/>
              </a:spcBef>
              <a:buClr>
                <a:srgbClr val="C00000"/>
              </a:buClr>
              <a:defRPr/>
            </a:pPr>
            <a:r>
              <a:rPr lang="en-US" sz="1600" kern="0" dirty="0">
                <a:latin typeface="+mn-lt"/>
              </a:rPr>
              <a:t>	1) TS 28.530 Management of Network Slicing in Mobile Networks, Concepts, Use cases and Requirements</a:t>
            </a:r>
          </a:p>
          <a:p>
            <a:pPr marL="742950" lvl="1" indent="-285750">
              <a:spcBef>
                <a:spcPct val="20000"/>
              </a:spcBef>
              <a:buClr>
                <a:srgbClr val="C00000"/>
              </a:buClr>
              <a:defRPr/>
            </a:pPr>
            <a:r>
              <a:rPr lang="en-US" sz="1600" kern="0" dirty="0">
                <a:latin typeface="+mn-lt"/>
              </a:rPr>
              <a:t>	2) TS 28.531 Provisioning of network slicing for 5G networks and services</a:t>
            </a:r>
          </a:p>
          <a:p>
            <a:pPr marL="742950" lvl="1" indent="-285750">
              <a:spcBef>
                <a:spcPct val="20000"/>
              </a:spcBef>
              <a:buClr>
                <a:srgbClr val="C00000"/>
              </a:buClr>
              <a:buFont typeface="Arial" pitchFamily="34" charset="0"/>
              <a:buChar char="•"/>
              <a:defRPr/>
            </a:pPr>
            <a:r>
              <a:rPr lang="en-US" sz="1600" kern="0" dirty="0">
                <a:latin typeface="+mn-lt"/>
              </a:rPr>
              <a:t>The work in ETSI NFV and NGMN on this topic is also taken into account.</a:t>
            </a:r>
          </a:p>
          <a:p>
            <a:pPr marL="742950" lvl="1" indent="-285750">
              <a:spcBef>
                <a:spcPct val="20000"/>
              </a:spcBef>
              <a:buClr>
                <a:srgbClr val="C00000"/>
              </a:buClr>
              <a:buFont typeface="Arial" pitchFamily="34" charset="0"/>
              <a:buChar char="•"/>
              <a:defRPr/>
            </a:pPr>
            <a:endParaRPr lang="en-GB" sz="1800" kern="0" dirty="0">
              <a:latin typeface="+mn-lt"/>
            </a:endParaRPr>
          </a:p>
        </p:txBody>
      </p:sp>
    </p:spTree>
    <p:extLst>
      <p:ext uri="{BB962C8B-B14F-4D97-AF65-F5344CB8AC3E}">
        <p14:creationId xmlns:p14="http://schemas.microsoft.com/office/powerpoint/2010/main" val="3259739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60516" y="1172817"/>
            <a:ext cx="8816454" cy="5159743"/>
          </a:xfrm>
        </p:spPr>
        <p:txBody>
          <a:bodyPr lIns="0" tIns="0" rIns="0" bIns="0"/>
          <a:lstStyle/>
          <a:p>
            <a:pPr eaLnBrk="1" hangingPunct="1"/>
            <a:r>
              <a:rPr lang="en-GB" altLang="en-US" sz="2400" dirty="0"/>
              <a:t>Slice-aware Signalling aspects in RAN2/RAN3 </a:t>
            </a:r>
            <a:r>
              <a:rPr lang="en-GB" altLang="en-US" sz="2000" dirty="0"/>
              <a:t>(TS 38.300/TS 38.413/TS 38.423)</a:t>
            </a:r>
          </a:p>
          <a:p>
            <a:pPr marL="0" indent="0" eaLnBrk="1" hangingPunct="1">
              <a:buNone/>
            </a:pPr>
            <a:endParaRPr lang="en-GB" altLang="en-US" sz="2000" dirty="0"/>
          </a:p>
          <a:p>
            <a:pPr lvl="1">
              <a:lnSpc>
                <a:spcPct val="70000"/>
              </a:lnSpc>
            </a:pPr>
            <a:r>
              <a:rPr lang="en-US" altLang="en-US" sz="1800" dirty="0"/>
              <a:t>Mobility support</a:t>
            </a:r>
          </a:p>
          <a:p>
            <a:pPr lvl="1">
              <a:lnSpc>
                <a:spcPct val="70000"/>
              </a:lnSpc>
            </a:pPr>
            <a:r>
              <a:rPr lang="en-GB" altLang="zh-CN" sz="1800" dirty="0"/>
              <a:t>RAN awareness of slices to support a differentiated handling of traffic for different network slices</a:t>
            </a:r>
          </a:p>
          <a:p>
            <a:pPr lvl="1"/>
            <a:r>
              <a:rPr lang="en-GB" altLang="zh-CN" sz="1800" dirty="0"/>
              <a:t>Resource management(e.g. </a:t>
            </a:r>
            <a:r>
              <a:rPr lang="en-US" altLang="en-US" sz="1800" dirty="0"/>
              <a:t>separation and isolation) </a:t>
            </a:r>
            <a:r>
              <a:rPr lang="en-GB" altLang="zh-CN" sz="1800" dirty="0"/>
              <a:t>between slices as per service level agreements</a:t>
            </a:r>
          </a:p>
          <a:p>
            <a:pPr lvl="1">
              <a:defRPr/>
            </a:pPr>
            <a:r>
              <a:rPr lang="en-US" sz="1800" dirty="0"/>
              <a:t>Selection of RAN part of the network slice by assistance information provided by the UE or the 5GC, and RAN selection of CN entity based on the slice request from UE. </a:t>
            </a:r>
          </a:p>
          <a:p>
            <a:pPr lvl="1">
              <a:defRPr/>
            </a:pPr>
            <a:r>
              <a:rPr lang="en-US" sz="1800" dirty="0"/>
              <a:t>Support </a:t>
            </a:r>
            <a:r>
              <a:rPr lang="en-US" sz="1800" dirty="0" err="1"/>
              <a:t>QoS</a:t>
            </a:r>
            <a:r>
              <a:rPr lang="en-US" sz="1800" dirty="0"/>
              <a:t> differentiation within a slice, and support policy enforcement between slices as per service level agreements</a:t>
            </a:r>
            <a:endParaRPr lang="en-GB" altLang="zh-CN" sz="1800" dirty="0"/>
          </a:p>
          <a:p>
            <a:pPr lvl="1" eaLnBrk="1" hangingPunct="1">
              <a:lnSpc>
                <a:spcPct val="70000"/>
              </a:lnSpc>
            </a:pPr>
            <a:endParaRPr lang="en-US" altLang="en-US" sz="2000" dirty="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GB" altLang="zh-CN" sz="3200" kern="0" dirty="0">
                <a:solidFill>
                  <a:srgbClr val="FF0000"/>
                </a:solidFill>
                <a:latin typeface="+mj-lt"/>
                <a:ea typeface="+mj-ea"/>
                <a:cs typeface="+mj-cs"/>
              </a:rPr>
              <a:t>5G Network Slicing in RAN</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557228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a:t>5G Network Slicing in SA5</a:t>
            </a:r>
            <a:endParaRPr lang="en-GB" altLang="en-US" dirty="0"/>
          </a:p>
        </p:txBody>
      </p:sp>
      <p:sp>
        <p:nvSpPr>
          <p:cNvPr id="5" name="Rectangle 3"/>
          <p:cNvSpPr txBox="1">
            <a:spLocks/>
          </p:cNvSpPr>
          <p:nvPr/>
        </p:nvSpPr>
        <p:spPr bwMode="auto">
          <a:xfrm>
            <a:off x="223284" y="1411086"/>
            <a:ext cx="6539023" cy="4359348"/>
          </a:xfrm>
          <a:prstGeom prst="rect">
            <a:avLst/>
          </a:prstGeom>
          <a:noFill/>
          <a:ln w="9525">
            <a:noFill/>
            <a:miter lim="800000"/>
            <a:headEnd/>
            <a:tailEnd/>
          </a:ln>
        </p:spPr>
        <p:txBody>
          <a:bodyPr>
            <a:normAutofit/>
          </a:bodyPr>
          <a:lstStyle/>
          <a:p>
            <a:pPr marL="342900" indent="-342900">
              <a:spcBef>
                <a:spcPct val="20000"/>
              </a:spcBef>
              <a:buFontTx/>
              <a:buBlip>
                <a:blip r:embed="rId3"/>
              </a:buBlip>
              <a:defRPr/>
            </a:pPr>
            <a:r>
              <a:rPr lang="en-GB" sz="2400" kern="0" dirty="0">
                <a:latin typeface="+mn-lt"/>
                <a:cs typeface="+mn-cs"/>
              </a:rPr>
              <a:t>Study on management and orchestration of network slicing for next generation network (TR 28.801)</a:t>
            </a:r>
          </a:p>
          <a:p>
            <a:pPr marL="742950" lvl="1" indent="-285750">
              <a:spcBef>
                <a:spcPct val="20000"/>
              </a:spcBef>
              <a:buClr>
                <a:srgbClr val="C00000"/>
              </a:buClr>
              <a:buFont typeface="Arial" pitchFamily="34" charset="0"/>
              <a:buChar char="•"/>
              <a:defRPr/>
            </a:pPr>
            <a:r>
              <a:rPr lang="en-US" sz="1900" kern="0" dirty="0">
                <a:latin typeface="+mn-lt"/>
              </a:rPr>
              <a:t>Identify </a:t>
            </a:r>
            <a:r>
              <a:rPr lang="en-GB" sz="1900" kern="0" dirty="0">
                <a:latin typeface="+mn-lt"/>
              </a:rPr>
              <a:t>management concepts, use cases, requirements and solutions for lifecycle management, fault management, configuration management, performance management, and policy management for network slicing</a:t>
            </a:r>
            <a:endParaRPr lang="en-US" sz="1900" kern="0" dirty="0">
              <a:latin typeface="+mn-lt"/>
            </a:endParaRPr>
          </a:p>
          <a:p>
            <a:pPr marL="742950" lvl="1" indent="-285750">
              <a:spcBef>
                <a:spcPct val="20000"/>
              </a:spcBef>
              <a:buClr>
                <a:srgbClr val="C00000"/>
              </a:buClr>
              <a:buFont typeface="Arial" pitchFamily="34" charset="0"/>
              <a:buChar char="•"/>
              <a:defRPr/>
            </a:pPr>
            <a:r>
              <a:rPr lang="en-GB" sz="1900" kern="0" dirty="0">
                <a:latin typeface="+mn-lt"/>
              </a:rPr>
              <a:t>Identify three management functions, CSMF (Communication Service Management Function), NSMF (Network Slice Management Function) and NSSMF (Network Subnet Slice Management Function), involved in management and orchestration of network slicing</a:t>
            </a:r>
          </a:p>
          <a:p>
            <a:pPr marL="742950" lvl="1" indent="-285750">
              <a:spcBef>
                <a:spcPct val="20000"/>
              </a:spcBef>
              <a:buClr>
                <a:srgbClr val="C00000"/>
              </a:buClr>
              <a:buFont typeface="Arial" pitchFamily="34" charset="0"/>
              <a:buChar char="•"/>
              <a:defRPr/>
            </a:pPr>
            <a:endParaRPr lang="en-GB" sz="2000" kern="0" dirty="0">
              <a:latin typeface="+mn-lt"/>
            </a:endParaRPr>
          </a:p>
        </p:txBody>
      </p:sp>
      <p:pic>
        <p:nvPicPr>
          <p:cNvPr id="7" name="Picture 2"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7720" y="1623740"/>
            <a:ext cx="188912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6762307" y="4451776"/>
            <a:ext cx="2011674" cy="830997"/>
          </a:xfrm>
          <a:prstGeom prst="rect">
            <a:avLst/>
          </a:prstGeom>
          <a:noFill/>
        </p:spPr>
        <p:txBody>
          <a:bodyPr wrap="square" rtlCol="0">
            <a:spAutoFit/>
          </a:bodyPr>
          <a:lstStyle/>
          <a:p>
            <a:pPr algn="ctr"/>
            <a:r>
              <a:rPr lang="en-GB" sz="1600" b="1" dirty="0">
                <a:latin typeface="+mn-lt"/>
              </a:rPr>
              <a:t>Network slice related management functions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a:t>5G Network Slicing in SA5</a:t>
            </a:r>
            <a:endParaRPr lang="en-GB" altLang="en-US" dirty="0"/>
          </a:p>
        </p:txBody>
      </p:sp>
      <p:sp>
        <p:nvSpPr>
          <p:cNvPr id="5" name="Rectangle 3"/>
          <p:cNvSpPr txBox="1">
            <a:spLocks/>
          </p:cNvSpPr>
          <p:nvPr/>
        </p:nvSpPr>
        <p:spPr bwMode="auto">
          <a:xfrm>
            <a:off x="372140" y="1371600"/>
            <a:ext cx="8506046" cy="1863742"/>
          </a:xfrm>
          <a:prstGeom prst="rect">
            <a:avLst/>
          </a:prstGeom>
          <a:noFill/>
          <a:ln w="9525">
            <a:noFill/>
            <a:miter lim="800000"/>
            <a:headEnd/>
            <a:tailEnd/>
          </a:ln>
        </p:spPr>
        <p:txBody>
          <a:bodyPr>
            <a:normAutofit fontScale="92500" lnSpcReduction="10000"/>
          </a:bodyPr>
          <a:lstStyle/>
          <a:p>
            <a:pPr marL="342900" lvl="0" indent="-342900">
              <a:spcBef>
                <a:spcPct val="20000"/>
              </a:spcBef>
              <a:buBlip>
                <a:blip r:embed="rId3"/>
              </a:buBlip>
              <a:defRPr/>
            </a:pPr>
            <a:r>
              <a:rPr lang="en-GB" sz="2100" kern="0" dirty="0">
                <a:solidFill>
                  <a:prstClr val="black"/>
                </a:solidFill>
                <a:latin typeface="Calibri"/>
              </a:rPr>
              <a:t>Management of network slicing in mobile networks, concepts, use cases and requirements (TS 28.530)</a:t>
            </a:r>
          </a:p>
          <a:p>
            <a:pPr marL="742950" lvl="1" indent="-285750">
              <a:spcBef>
                <a:spcPct val="20000"/>
              </a:spcBef>
              <a:buClr>
                <a:srgbClr val="C00000"/>
              </a:buClr>
              <a:buFont typeface="Arial" pitchFamily="34" charset="0"/>
              <a:buChar char="•"/>
              <a:defRPr/>
            </a:pPr>
            <a:r>
              <a:rPr lang="en-GB" sz="1900" b="1" kern="0" dirty="0">
                <a:solidFill>
                  <a:prstClr val="black"/>
                </a:solidFill>
                <a:latin typeface="Calibri"/>
              </a:rPr>
              <a:t>Specify the concepts, use cases and requirements for management of network slicing in mobile networks</a:t>
            </a:r>
          </a:p>
          <a:p>
            <a:pPr marL="742950" lvl="1" indent="-285750">
              <a:spcBef>
                <a:spcPct val="20000"/>
              </a:spcBef>
              <a:buClr>
                <a:srgbClr val="C00000"/>
              </a:buClr>
              <a:buFont typeface="Arial" pitchFamily="34" charset="0"/>
              <a:buChar char="•"/>
              <a:defRPr/>
            </a:pPr>
            <a:r>
              <a:rPr lang="en-GB" sz="1900" kern="0" dirty="0">
                <a:solidFill>
                  <a:prstClr val="black"/>
                </a:solidFill>
                <a:latin typeface="Calibri"/>
              </a:rPr>
              <a:t>Business roles </a:t>
            </a:r>
            <a:r>
              <a:rPr lang="en-US" sz="1900" kern="0" dirty="0">
                <a:solidFill>
                  <a:prstClr val="black"/>
                </a:solidFill>
                <a:latin typeface="Calibri"/>
              </a:rPr>
              <a:t>related to network slicing management</a:t>
            </a:r>
          </a:p>
          <a:p>
            <a:pPr marL="742950" lvl="1" indent="-285750">
              <a:spcBef>
                <a:spcPct val="20000"/>
              </a:spcBef>
              <a:buClr>
                <a:srgbClr val="C00000"/>
              </a:buClr>
              <a:buFont typeface="Arial" pitchFamily="34" charset="0"/>
              <a:buChar char="•"/>
              <a:defRPr/>
            </a:pPr>
            <a:r>
              <a:rPr lang="en-US" sz="1900" kern="0" dirty="0">
                <a:solidFill>
                  <a:prstClr val="black"/>
                </a:solidFill>
                <a:latin typeface="Calibri"/>
              </a:rPr>
              <a:t>Coordination with management systems of non-3GPP parts</a:t>
            </a:r>
          </a:p>
          <a:p>
            <a:pPr marL="742950" lvl="1" indent="-285750">
              <a:spcBef>
                <a:spcPct val="20000"/>
              </a:spcBef>
              <a:buClr>
                <a:srgbClr val="C00000"/>
              </a:buClr>
              <a:buFont typeface="Arial" pitchFamily="34" charset="0"/>
              <a:buChar char="•"/>
              <a:defRPr/>
            </a:pPr>
            <a:endParaRPr lang="en-GB" sz="1900" kern="0" dirty="0">
              <a:solidFill>
                <a:prstClr val="black"/>
              </a:solidFill>
              <a:latin typeface="Calibri"/>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 y="3738379"/>
            <a:ext cx="8496246" cy="1864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11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a:t>5G Network Slicing in SA5</a:t>
            </a:r>
            <a:endParaRPr lang="en-GB" altLang="en-US" dirty="0"/>
          </a:p>
        </p:txBody>
      </p:sp>
      <p:sp>
        <p:nvSpPr>
          <p:cNvPr id="5" name="Rectangle 3"/>
          <p:cNvSpPr txBox="1">
            <a:spLocks/>
          </p:cNvSpPr>
          <p:nvPr/>
        </p:nvSpPr>
        <p:spPr bwMode="auto">
          <a:xfrm>
            <a:off x="318977" y="1195461"/>
            <a:ext cx="8665535" cy="1464393"/>
          </a:xfrm>
          <a:prstGeom prst="rect">
            <a:avLst/>
          </a:prstGeom>
          <a:noFill/>
          <a:ln w="9525">
            <a:noFill/>
            <a:miter lim="800000"/>
            <a:headEnd/>
            <a:tailEnd/>
          </a:ln>
        </p:spPr>
        <p:txBody>
          <a:bodyPr>
            <a:normAutofit/>
          </a:bodyPr>
          <a:lstStyle/>
          <a:p>
            <a:pPr marL="342900" lvl="0" indent="-342900">
              <a:spcBef>
                <a:spcPct val="20000"/>
              </a:spcBef>
              <a:buBlip>
                <a:blip r:embed="rId3"/>
              </a:buBlip>
              <a:defRPr/>
            </a:pPr>
            <a:r>
              <a:rPr lang="en-GB" sz="1600" kern="0" dirty="0">
                <a:solidFill>
                  <a:prstClr val="black"/>
                </a:solidFill>
                <a:latin typeface="Calibri"/>
              </a:rPr>
              <a:t>Management of network slicing in mobile networks, concepts, use cases and requirements (TS 28.530)</a:t>
            </a:r>
          </a:p>
          <a:p>
            <a:pPr marL="742950" lvl="1" indent="-285750">
              <a:spcBef>
                <a:spcPct val="20000"/>
              </a:spcBef>
              <a:buClr>
                <a:srgbClr val="C00000"/>
              </a:buClr>
              <a:buFont typeface="Arial" pitchFamily="34" charset="0"/>
              <a:buChar char="•"/>
              <a:defRPr/>
            </a:pPr>
            <a:r>
              <a:rPr lang="en-GB" sz="1400" kern="0" dirty="0">
                <a:solidFill>
                  <a:prstClr val="black"/>
                </a:solidFill>
                <a:latin typeface="Calibri"/>
              </a:rPr>
              <a:t>Specify the concepts, use cases and requirements for management of network slicing in mobile networks</a:t>
            </a:r>
          </a:p>
          <a:p>
            <a:pPr marL="742950" lvl="1" indent="-285750">
              <a:spcBef>
                <a:spcPct val="20000"/>
              </a:spcBef>
              <a:buClr>
                <a:srgbClr val="C00000"/>
              </a:buClr>
              <a:buFont typeface="Arial" pitchFamily="34" charset="0"/>
              <a:buChar char="•"/>
              <a:defRPr/>
            </a:pPr>
            <a:r>
              <a:rPr lang="en-GB" sz="1400" b="1" kern="0" dirty="0">
                <a:solidFill>
                  <a:prstClr val="black"/>
                </a:solidFill>
                <a:latin typeface="Calibri"/>
              </a:rPr>
              <a:t>Business roles </a:t>
            </a:r>
            <a:r>
              <a:rPr lang="en-US" sz="1400" b="1" kern="0" dirty="0">
                <a:solidFill>
                  <a:prstClr val="black"/>
                </a:solidFill>
                <a:latin typeface="Calibri"/>
              </a:rPr>
              <a:t>related to network slicing management</a:t>
            </a:r>
          </a:p>
          <a:p>
            <a:pPr marL="742950" lvl="1" indent="-285750">
              <a:spcBef>
                <a:spcPct val="20000"/>
              </a:spcBef>
              <a:buClr>
                <a:srgbClr val="C00000"/>
              </a:buClr>
              <a:buFont typeface="Arial" pitchFamily="34" charset="0"/>
              <a:buChar char="•"/>
              <a:defRPr/>
            </a:pPr>
            <a:r>
              <a:rPr lang="en-US" sz="1400" kern="0" dirty="0">
                <a:solidFill>
                  <a:prstClr val="black"/>
                </a:solidFill>
                <a:latin typeface="Calibri"/>
              </a:rPr>
              <a:t>Coordination with management systems of non-3GPP parts</a:t>
            </a:r>
          </a:p>
          <a:p>
            <a:pPr marL="742950" lvl="1" indent="-285750">
              <a:spcBef>
                <a:spcPct val="20000"/>
              </a:spcBef>
              <a:buClr>
                <a:srgbClr val="C00000"/>
              </a:buClr>
              <a:buFont typeface="Arial" pitchFamily="34" charset="0"/>
              <a:buChar char="•"/>
              <a:defRPr/>
            </a:pPr>
            <a:endParaRPr lang="en-GB" sz="1400" kern="0" dirty="0">
              <a:solidFill>
                <a:prstClr val="black"/>
              </a:solidFill>
              <a:latin typeface="Calibri"/>
            </a:endParaRPr>
          </a:p>
        </p:txBody>
      </p:sp>
      <p:pic>
        <p:nvPicPr>
          <p:cNvPr id="5122" name="对象 5"/>
          <p:cNvPicPr>
            <a:picLocks noChangeArrowheads="1"/>
          </p:cNvPicPr>
          <p:nvPr/>
        </p:nvPicPr>
        <p:blipFill>
          <a:blip r:embed="rId4">
            <a:extLst>
              <a:ext uri="{28A0092B-C50C-407E-A947-70E740481C1C}">
                <a14:useLocalDpi xmlns:a14="http://schemas.microsoft.com/office/drawing/2010/main" val="0"/>
              </a:ext>
            </a:extLst>
          </a:blip>
          <a:srcRect l="-1242" t="-381" b="-301"/>
          <a:stretch>
            <a:fillRect/>
          </a:stretch>
        </p:blipFill>
        <p:spPr bwMode="auto">
          <a:xfrm>
            <a:off x="4752752" y="2949994"/>
            <a:ext cx="4231760" cy="294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33916" y="2758166"/>
            <a:ext cx="4572000" cy="3323987"/>
          </a:xfrm>
          <a:prstGeom prst="rect">
            <a:avLst/>
          </a:prstGeom>
        </p:spPr>
        <p:txBody>
          <a:bodyPr>
            <a:spAutoFit/>
          </a:bodyPr>
          <a:lstStyle/>
          <a:p>
            <a:pPr marL="171450" lvl="0" indent="-171450">
              <a:spcAft>
                <a:spcPts val="0"/>
              </a:spcAft>
              <a:buFont typeface="Wingdings" panose="05000000000000000000" pitchFamily="2" charset="2"/>
              <a:buChar char="Ø"/>
            </a:pPr>
            <a:r>
              <a:rPr lang="en-GB" dirty="0">
                <a:latin typeface="+mj-lt"/>
                <a:ea typeface="Times New Roman" panose="02020603050405020304" pitchFamily="18" charset="0"/>
                <a:cs typeface="Times New Roman" panose="02020603050405020304" pitchFamily="18" charset="0"/>
              </a:rPr>
              <a:t>Communication Service Customer (CSC): Uses communication services.</a:t>
            </a:r>
          </a:p>
          <a:p>
            <a:pPr marL="171450" lvl="0" indent="-171450">
              <a:spcAft>
                <a:spcPts val="0"/>
              </a:spcAft>
              <a:buFont typeface="Wingdings" panose="05000000000000000000" pitchFamily="2" charset="2"/>
              <a:buChar char="Ø"/>
            </a:pPr>
            <a:r>
              <a:rPr lang="fr-FR" dirty="0">
                <a:latin typeface="+mj-lt"/>
                <a:ea typeface="Times New Roman" panose="02020603050405020304" pitchFamily="18" charset="0"/>
                <a:cs typeface="Times New Roman" panose="02020603050405020304" pitchFamily="18" charset="0"/>
              </a:rPr>
              <a:t>Communication Service Provider (CSP): </a:t>
            </a:r>
            <a:r>
              <a:rPr lang="fr-FR" dirty="0" err="1">
                <a:latin typeface="+mj-lt"/>
                <a:ea typeface="Times New Roman" panose="02020603050405020304" pitchFamily="18" charset="0"/>
                <a:cs typeface="Times New Roman" panose="02020603050405020304" pitchFamily="18" charset="0"/>
              </a:rPr>
              <a:t>Provides</a:t>
            </a:r>
            <a:r>
              <a:rPr lang="fr-FR" dirty="0">
                <a:latin typeface="+mj-lt"/>
                <a:ea typeface="Times New Roman" panose="02020603050405020304" pitchFamily="18" charset="0"/>
                <a:cs typeface="Times New Roman" panose="02020603050405020304" pitchFamily="18" charset="0"/>
              </a:rPr>
              <a:t> communication services. </a:t>
            </a:r>
            <a:r>
              <a:rPr lang="en-GB" dirty="0">
                <a:latin typeface="+mj-lt"/>
                <a:ea typeface="Times New Roman" panose="02020603050405020304" pitchFamily="18" charset="0"/>
                <a:cs typeface="Times New Roman" panose="02020603050405020304" pitchFamily="18" charset="0"/>
              </a:rPr>
              <a:t>Designs, builds and operates its communication services. The CSP provided communication service can be built with or without network slice. </a:t>
            </a:r>
            <a:endParaRPr lang="en-US" dirty="0">
              <a:latin typeface="+mj-lt"/>
              <a:ea typeface="Times New Roman" panose="02020603050405020304" pitchFamily="18" charset="0"/>
              <a:cs typeface="Times New Roman" panose="02020603050405020304" pitchFamily="18" charset="0"/>
            </a:endParaRPr>
          </a:p>
          <a:p>
            <a:pPr marL="171450" lvl="0" indent="-171450">
              <a:spcAft>
                <a:spcPts val="0"/>
              </a:spcAft>
              <a:buFont typeface="Wingdings" panose="05000000000000000000" pitchFamily="2" charset="2"/>
              <a:buChar char="Ø"/>
            </a:pPr>
            <a:r>
              <a:rPr lang="en-GB" dirty="0">
                <a:latin typeface="+mj-lt"/>
                <a:ea typeface="Times New Roman" panose="02020603050405020304" pitchFamily="18" charset="0"/>
                <a:cs typeface="Times New Roman" panose="02020603050405020304" pitchFamily="18" charset="0"/>
              </a:rPr>
              <a:t>Network Operator (NOP): Provides network services. Designs, builds and operates its networks to offer such services.</a:t>
            </a:r>
            <a:endParaRPr lang="en-US" dirty="0">
              <a:latin typeface="+mj-lt"/>
              <a:ea typeface="Times New Roman" panose="02020603050405020304" pitchFamily="18" charset="0"/>
              <a:cs typeface="Times New Roman" panose="02020603050405020304" pitchFamily="18" charset="0"/>
            </a:endParaRPr>
          </a:p>
          <a:p>
            <a:pPr marL="171450" lvl="0" indent="-171450">
              <a:spcAft>
                <a:spcPts val="0"/>
              </a:spcAft>
              <a:buFont typeface="Wingdings" panose="05000000000000000000" pitchFamily="2" charset="2"/>
              <a:buChar char="Ø"/>
            </a:pPr>
            <a:r>
              <a:rPr lang="en-GB" dirty="0">
                <a:latin typeface="+mj-lt"/>
                <a:ea typeface="Times New Roman" panose="02020603050405020304" pitchFamily="18" charset="0"/>
                <a:cs typeface="Times New Roman" panose="02020603050405020304" pitchFamily="18" charset="0"/>
              </a:rPr>
              <a:t>Network Equipment Provider (NEP): Supplies network equipment to network. For sake of simplicity, VNF Supplier is considered here as a type of Network Equipment Provider. This can be provided also in the form of one or more appropriate VNF(s).</a:t>
            </a:r>
            <a:endParaRPr lang="en-US" dirty="0">
              <a:latin typeface="+mj-lt"/>
              <a:ea typeface="Times New Roman" panose="02020603050405020304" pitchFamily="18" charset="0"/>
              <a:cs typeface="Times New Roman" panose="02020603050405020304" pitchFamily="18" charset="0"/>
            </a:endParaRPr>
          </a:p>
          <a:p>
            <a:pPr marL="171450" lvl="0" indent="-171450">
              <a:spcAft>
                <a:spcPts val="0"/>
              </a:spcAft>
              <a:buFont typeface="Wingdings" panose="05000000000000000000" pitchFamily="2" charset="2"/>
              <a:buChar char="Ø"/>
            </a:pPr>
            <a:r>
              <a:rPr lang="en-GB" dirty="0">
                <a:latin typeface="+mj-lt"/>
                <a:ea typeface="Times New Roman" panose="02020603050405020304" pitchFamily="18" charset="0"/>
                <a:cs typeface="Times New Roman" panose="02020603050405020304" pitchFamily="18" charset="0"/>
              </a:rPr>
              <a:t>Virtualization Infrastructure Service Provider (VISP): Provides virtualized infrastructure services. Designs, builds and operates its virtualization infrastructure(s). Virtualization Infrastructure Service Providers may also offer their virtualized infrastructure services to other types of customers including to Communication Service Providers directly, i.e. without going through the Network Operator.</a:t>
            </a:r>
            <a:endParaRPr lang="en-US" dirty="0">
              <a:latin typeface="+mj-lt"/>
              <a:ea typeface="Times New Roman" panose="02020603050405020304" pitchFamily="18" charset="0"/>
              <a:cs typeface="Times New Roman" panose="02020603050405020304" pitchFamily="18" charset="0"/>
            </a:endParaRPr>
          </a:p>
          <a:p>
            <a:pPr marL="171450" lvl="0" indent="-171450">
              <a:spcAft>
                <a:spcPts val="0"/>
              </a:spcAft>
              <a:buFont typeface="Wingdings" panose="05000000000000000000" pitchFamily="2" charset="2"/>
              <a:buChar char="Ø"/>
            </a:pPr>
            <a:r>
              <a:rPr lang="en-GB" dirty="0">
                <a:latin typeface="+mj-lt"/>
                <a:ea typeface="Times New Roman" panose="02020603050405020304" pitchFamily="18" charset="0"/>
                <a:cs typeface="Times New Roman" panose="02020603050405020304" pitchFamily="18" charset="0"/>
              </a:rPr>
              <a:t>Data Centre Service Provider (DCSP): Provides data centre services. Designs, builds and operates its data centres.</a:t>
            </a:r>
            <a:endParaRPr lang="en-US" dirty="0">
              <a:latin typeface="+mj-lt"/>
              <a:ea typeface="Times New Roman" panose="02020603050405020304" pitchFamily="18" charset="0"/>
              <a:cs typeface="Times New Roman" panose="02020603050405020304" pitchFamily="18" charset="0"/>
            </a:endParaRPr>
          </a:p>
          <a:p>
            <a:pPr marL="171450" lvl="0" indent="-171450">
              <a:spcAft>
                <a:spcPts val="0"/>
              </a:spcAft>
              <a:buFont typeface="Wingdings" panose="05000000000000000000" pitchFamily="2" charset="2"/>
              <a:buChar char="Ø"/>
            </a:pPr>
            <a:r>
              <a:rPr lang="en-GB" dirty="0">
                <a:latin typeface="+mj-lt"/>
                <a:ea typeface="Times New Roman" panose="02020603050405020304" pitchFamily="18" charset="0"/>
                <a:cs typeface="Times New Roman" panose="02020603050405020304" pitchFamily="18" charset="0"/>
              </a:rPr>
              <a:t>NFVI Supplier: Supplies network function virtualization infrastructure to its customers.</a:t>
            </a:r>
            <a:endParaRPr lang="en-US" dirty="0">
              <a:latin typeface="+mj-lt"/>
              <a:ea typeface="Times New Roman" panose="02020603050405020304" pitchFamily="18" charset="0"/>
              <a:cs typeface="Times New Roman" panose="02020603050405020304" pitchFamily="18" charset="0"/>
            </a:endParaRPr>
          </a:p>
          <a:p>
            <a:pPr marL="171450" lvl="0" indent="-171450">
              <a:spcAft>
                <a:spcPts val="0"/>
              </a:spcAft>
              <a:buFont typeface="Wingdings" panose="05000000000000000000" pitchFamily="2" charset="2"/>
              <a:buChar char="Ø"/>
            </a:pPr>
            <a:r>
              <a:rPr lang="en-GB" dirty="0">
                <a:latin typeface="+mj-lt"/>
                <a:ea typeface="Times New Roman" panose="02020603050405020304" pitchFamily="18" charset="0"/>
                <a:cs typeface="Times New Roman" panose="02020603050405020304" pitchFamily="18" charset="0"/>
              </a:rPr>
              <a:t>Hardware Supplier: Supplies hardware.</a:t>
            </a:r>
            <a:endParaRPr lang="en-US" dirty="0">
              <a:latin typeface="+mj-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3554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ja-JP" dirty="0"/>
              <a:t>5G Network Slicing in SA5</a:t>
            </a:r>
            <a:endParaRPr lang="en-GB" altLang="en-US" dirty="0"/>
          </a:p>
        </p:txBody>
      </p:sp>
      <p:sp>
        <p:nvSpPr>
          <p:cNvPr id="5" name="Rectangle 3"/>
          <p:cNvSpPr txBox="1">
            <a:spLocks/>
          </p:cNvSpPr>
          <p:nvPr/>
        </p:nvSpPr>
        <p:spPr bwMode="auto">
          <a:xfrm>
            <a:off x="318977" y="1195461"/>
            <a:ext cx="8665535" cy="1464393"/>
          </a:xfrm>
          <a:prstGeom prst="rect">
            <a:avLst/>
          </a:prstGeom>
          <a:noFill/>
          <a:ln w="9525">
            <a:noFill/>
            <a:miter lim="800000"/>
            <a:headEnd/>
            <a:tailEnd/>
          </a:ln>
        </p:spPr>
        <p:txBody>
          <a:bodyPr>
            <a:normAutofit/>
          </a:bodyPr>
          <a:lstStyle/>
          <a:p>
            <a:pPr marL="342900" lvl="0" indent="-342900">
              <a:spcBef>
                <a:spcPct val="20000"/>
              </a:spcBef>
              <a:buBlip>
                <a:blip r:embed="rId4"/>
              </a:buBlip>
              <a:defRPr/>
            </a:pPr>
            <a:r>
              <a:rPr lang="en-GB" sz="1600" kern="0" dirty="0">
                <a:solidFill>
                  <a:prstClr val="black"/>
                </a:solidFill>
                <a:latin typeface="Calibri"/>
              </a:rPr>
              <a:t>Management of network slicing in mobile networks, concepts, use cases and requirements (TS 28.530)</a:t>
            </a:r>
          </a:p>
          <a:p>
            <a:pPr marL="742950" lvl="1" indent="-285750">
              <a:spcBef>
                <a:spcPct val="20000"/>
              </a:spcBef>
              <a:buClr>
                <a:srgbClr val="C00000"/>
              </a:buClr>
              <a:buFont typeface="Arial" pitchFamily="34" charset="0"/>
              <a:buChar char="•"/>
              <a:defRPr/>
            </a:pPr>
            <a:r>
              <a:rPr lang="en-GB" sz="1400" kern="0" dirty="0">
                <a:solidFill>
                  <a:prstClr val="black"/>
                </a:solidFill>
                <a:latin typeface="Calibri"/>
              </a:rPr>
              <a:t>Specify the concepts, use cases and requirements for management of network slicing in mobile networks</a:t>
            </a:r>
          </a:p>
          <a:p>
            <a:pPr marL="742950" lvl="1" indent="-285750">
              <a:spcBef>
                <a:spcPct val="20000"/>
              </a:spcBef>
              <a:buClr>
                <a:srgbClr val="C00000"/>
              </a:buClr>
              <a:buFont typeface="Arial" pitchFamily="34" charset="0"/>
              <a:buChar char="•"/>
              <a:defRPr/>
            </a:pPr>
            <a:r>
              <a:rPr lang="en-GB" sz="1400" kern="0" dirty="0">
                <a:solidFill>
                  <a:prstClr val="black"/>
                </a:solidFill>
                <a:latin typeface="Calibri"/>
              </a:rPr>
              <a:t>Business roles </a:t>
            </a:r>
            <a:r>
              <a:rPr lang="en-US" sz="1400" kern="0" dirty="0">
                <a:solidFill>
                  <a:prstClr val="black"/>
                </a:solidFill>
                <a:latin typeface="Calibri"/>
              </a:rPr>
              <a:t>related to network slicing management</a:t>
            </a:r>
          </a:p>
          <a:p>
            <a:pPr marL="742950" lvl="1" indent="-285750">
              <a:spcBef>
                <a:spcPct val="20000"/>
              </a:spcBef>
              <a:buClr>
                <a:srgbClr val="C00000"/>
              </a:buClr>
              <a:buFont typeface="Arial" pitchFamily="34" charset="0"/>
              <a:buChar char="•"/>
              <a:defRPr/>
            </a:pPr>
            <a:r>
              <a:rPr lang="en-US" sz="1400" b="1" kern="0" dirty="0">
                <a:solidFill>
                  <a:prstClr val="black"/>
                </a:solidFill>
                <a:latin typeface="Calibri"/>
              </a:rPr>
              <a:t>Coordination with management systems of non-3GPP parts</a:t>
            </a:r>
          </a:p>
          <a:p>
            <a:pPr marL="742950" lvl="1" indent="-285750">
              <a:spcBef>
                <a:spcPct val="20000"/>
              </a:spcBef>
              <a:buClr>
                <a:srgbClr val="C00000"/>
              </a:buClr>
              <a:buFont typeface="Arial" pitchFamily="34" charset="0"/>
              <a:buChar char="•"/>
              <a:defRPr/>
            </a:pPr>
            <a:endParaRPr lang="en-GB" sz="1400" kern="0" dirty="0">
              <a:solidFill>
                <a:prstClr val="black"/>
              </a:solidFill>
              <a:latin typeface="Calibri"/>
            </a:endParaRPr>
          </a:p>
        </p:txBody>
      </p:sp>
      <p:sp>
        <p:nvSpPr>
          <p:cNvPr id="6" name="Rectangle 4"/>
          <p:cNvSpPr>
            <a:spLocks noChangeArrowheads="1"/>
          </p:cNvSpPr>
          <p:nvPr/>
        </p:nvSpPr>
        <p:spPr bwMode="auto">
          <a:xfrm>
            <a:off x="208808" y="3518222"/>
            <a:ext cx="5131882" cy="56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对象 6"/>
          <p:cNvGraphicFramePr>
            <a:graphicFrameLocks noChangeAspect="1"/>
          </p:cNvGraphicFramePr>
          <p:nvPr>
            <p:extLst>
              <p:ext uri="{D42A27DB-BD31-4B8C-83A1-F6EECF244321}">
                <p14:modId xmlns:p14="http://schemas.microsoft.com/office/powerpoint/2010/main" val="2314964249"/>
              </p:ext>
            </p:extLst>
          </p:nvPr>
        </p:nvGraphicFramePr>
        <p:xfrm>
          <a:off x="318977" y="3231784"/>
          <a:ext cx="8555873" cy="2783426"/>
        </p:xfrm>
        <a:graphic>
          <a:graphicData uri="http://schemas.openxmlformats.org/presentationml/2006/ole">
            <mc:AlternateContent xmlns:mc="http://schemas.openxmlformats.org/markup-compatibility/2006">
              <mc:Choice xmlns:v="urn:schemas-microsoft-com:vml" Requires="v">
                <p:oleObj spid="_x0000_s2051" name="演示文稿" r:id="rId5" imgW="4298354" imgH="1402870" progId="PowerPoint.Show.12">
                  <p:embed/>
                </p:oleObj>
              </mc:Choice>
              <mc:Fallback>
                <p:oleObj name="演示文稿" r:id="rId5" imgW="4298354" imgH="1402870" progId="PowerPoint.Show.12">
                  <p:embed/>
                  <p:pic>
                    <p:nvPicPr>
                      <p:cNvPr id="7" name="对象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8977" y="3231784"/>
                        <a:ext cx="8555873" cy="2783426"/>
                      </a:xfrm>
                      <a:prstGeom prst="rect">
                        <a:avLst/>
                      </a:prstGeom>
                      <a:noFill/>
                    </p:spPr>
                  </p:pic>
                </p:oleObj>
              </mc:Fallback>
            </mc:AlternateContent>
          </a:graphicData>
        </a:graphic>
      </p:graphicFrame>
      <p:sp>
        <p:nvSpPr>
          <p:cNvPr id="8" name="矩形 7"/>
          <p:cNvSpPr/>
          <p:nvPr/>
        </p:nvSpPr>
        <p:spPr>
          <a:xfrm>
            <a:off x="1724140" y="5815155"/>
            <a:ext cx="4572000" cy="400110"/>
          </a:xfrm>
          <a:prstGeom prst="rect">
            <a:avLst/>
          </a:prstGeom>
        </p:spPr>
        <p:txBody>
          <a:bodyPr>
            <a:spAutoFit/>
          </a:bodyPr>
          <a:lstStyle/>
          <a:p>
            <a:pPr algn="ctr">
              <a:spcBef>
                <a:spcPts val="300"/>
              </a:spcBef>
              <a:spcAft>
                <a:spcPts val="900"/>
              </a:spcAft>
            </a:pPr>
            <a:r>
              <a:rPr lang="en-GB" b="1" dirty="0">
                <a:ea typeface="Times New Roman" panose="02020603050405020304" pitchFamily="18" charset="0"/>
                <a:cs typeface="Times New Roman" panose="02020603050405020304" pitchFamily="18" charset="0"/>
              </a:rPr>
              <a:t>Figure 4.10.1 Example of coordination between </a:t>
            </a:r>
            <a:r>
              <a:rPr lang="en-US" b="1" dirty="0">
                <a:ea typeface="Times New Roman" panose="02020603050405020304" pitchFamily="18" charset="0"/>
                <a:cs typeface="Times New Roman" panose="02020603050405020304" pitchFamily="18" charset="0"/>
              </a:rPr>
              <a:t>3GPP and TN management systems</a:t>
            </a:r>
          </a:p>
        </p:txBody>
      </p:sp>
      <p:sp>
        <p:nvSpPr>
          <p:cNvPr id="9" name="矩形 8"/>
          <p:cNvSpPr/>
          <p:nvPr/>
        </p:nvSpPr>
        <p:spPr>
          <a:xfrm>
            <a:off x="1616868" y="2688455"/>
            <a:ext cx="5699919" cy="415498"/>
          </a:xfrm>
          <a:prstGeom prst="rect">
            <a:avLst/>
          </a:prstGeom>
        </p:spPr>
        <p:txBody>
          <a:bodyPr wrap="square">
            <a:spAutoFit/>
          </a:bodyPr>
          <a:lstStyle/>
          <a:p>
            <a:r>
              <a:rPr lang="en-GB" sz="1050" dirty="0">
                <a:latin typeface="+mj-lt"/>
                <a:ea typeface="Times New Roman" panose="02020603050405020304" pitchFamily="18" charset="0"/>
              </a:rPr>
              <a:t>This coordination may include obtaining capabilities of the non-3GPP parts and providing the slice specific requirements and other resources to the non-3GPP parts. </a:t>
            </a:r>
            <a:endParaRPr lang="en-US" sz="1050" dirty="0">
              <a:latin typeface="+mj-lt"/>
            </a:endParaRPr>
          </a:p>
        </p:txBody>
      </p:sp>
    </p:spTree>
    <p:extLst>
      <p:ext uri="{BB962C8B-B14F-4D97-AF65-F5344CB8AC3E}">
        <p14:creationId xmlns:p14="http://schemas.microsoft.com/office/powerpoint/2010/main" val="854606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GB" altLang="ja-JP" dirty="0"/>
              <a:t>5G Network Slicing in SA5</a:t>
            </a:r>
            <a:endParaRPr lang="en-GB" altLang="en-US" dirty="0"/>
          </a:p>
        </p:txBody>
      </p:sp>
      <p:sp>
        <p:nvSpPr>
          <p:cNvPr id="5" name="Rectangle 3"/>
          <p:cNvSpPr txBox="1">
            <a:spLocks/>
          </p:cNvSpPr>
          <p:nvPr/>
        </p:nvSpPr>
        <p:spPr bwMode="auto">
          <a:xfrm>
            <a:off x="231775" y="1315250"/>
            <a:ext cx="8693150" cy="4830763"/>
          </a:xfrm>
          <a:prstGeom prst="rect">
            <a:avLst/>
          </a:prstGeom>
          <a:noFill/>
          <a:ln w="9525">
            <a:noFill/>
            <a:miter lim="800000"/>
            <a:headEnd/>
            <a:tailEnd/>
          </a:ln>
        </p:spPr>
        <p:txBody>
          <a:bodyPr>
            <a:normAutofit/>
          </a:bodyPr>
          <a:lstStyle/>
          <a:p>
            <a:pPr marL="342900" indent="-342900">
              <a:spcBef>
                <a:spcPct val="20000"/>
              </a:spcBef>
              <a:buFontTx/>
              <a:buBlip>
                <a:blip r:embed="rId3"/>
              </a:buBlip>
              <a:defRPr/>
            </a:pPr>
            <a:r>
              <a:rPr lang="en-GB" sz="2000" kern="0" dirty="0">
                <a:latin typeface="+mn-lt"/>
                <a:cs typeface="+mn-cs"/>
              </a:rPr>
              <a:t>Provisioning of network slicing for 5G networks and services (TS 28.531)</a:t>
            </a:r>
          </a:p>
          <a:p>
            <a:pPr marL="742950" lvl="1" indent="-285750">
              <a:spcBef>
                <a:spcPct val="20000"/>
              </a:spcBef>
              <a:buClr>
                <a:srgbClr val="C00000"/>
              </a:buClr>
              <a:buFont typeface="Arial" pitchFamily="34" charset="0"/>
              <a:buChar char="•"/>
              <a:defRPr/>
            </a:pPr>
            <a:r>
              <a:rPr lang="en-GB" sz="1800" kern="0" dirty="0">
                <a:latin typeface="+mn-lt"/>
              </a:rPr>
              <a:t>Specify use cases and requirements for provisioning of network slices for 5G networks and services</a:t>
            </a:r>
          </a:p>
          <a:p>
            <a:pPr marL="742950" lvl="1" indent="-285750">
              <a:spcBef>
                <a:spcPct val="20000"/>
              </a:spcBef>
              <a:buClr>
                <a:srgbClr val="C00000"/>
              </a:buClr>
              <a:buFont typeface="Arial" pitchFamily="34" charset="0"/>
              <a:buChar char="•"/>
              <a:defRPr/>
            </a:pPr>
            <a:r>
              <a:rPr lang="en-GB" sz="1800" kern="0" dirty="0">
                <a:latin typeface="+mn-lt"/>
              </a:rPr>
              <a:t>Specify solutions to enable the provisioning of network slices for 5G networks and services</a:t>
            </a:r>
          </a:p>
          <a:p>
            <a:pPr marL="1200150" lvl="2" indent="-285750">
              <a:spcBef>
                <a:spcPct val="20000"/>
              </a:spcBef>
              <a:buClr>
                <a:srgbClr val="C00000"/>
              </a:buClr>
              <a:buFont typeface="Wingdings" panose="05000000000000000000" pitchFamily="2" charset="2"/>
              <a:buChar char="§"/>
              <a:defRPr/>
            </a:pPr>
            <a:r>
              <a:rPr lang="en-GB" sz="1700" kern="0" dirty="0">
                <a:latin typeface="+mn-lt"/>
              </a:rPr>
              <a:t>Specify the information model to support different Slice/Service type;</a:t>
            </a:r>
          </a:p>
          <a:p>
            <a:pPr marL="1200150" lvl="2" indent="-285750">
              <a:spcBef>
                <a:spcPct val="20000"/>
              </a:spcBef>
              <a:buClr>
                <a:srgbClr val="C00000"/>
              </a:buClr>
              <a:buFont typeface="Wingdings" panose="05000000000000000000" pitchFamily="2" charset="2"/>
              <a:buChar char="§"/>
              <a:defRPr/>
            </a:pPr>
            <a:r>
              <a:rPr lang="en-GB" sz="1700" kern="0" dirty="0">
                <a:latin typeface="+mn-lt"/>
              </a:rPr>
              <a:t>Specify the information model and interfaces to handle service requirements associated to the network slice;</a:t>
            </a:r>
          </a:p>
          <a:p>
            <a:pPr marL="1200150" lvl="2" indent="-285750">
              <a:spcBef>
                <a:spcPct val="20000"/>
              </a:spcBef>
              <a:buClr>
                <a:srgbClr val="C00000"/>
              </a:buClr>
              <a:buFont typeface="Wingdings" panose="05000000000000000000" pitchFamily="2" charset="2"/>
              <a:buChar char="§"/>
              <a:defRPr/>
            </a:pPr>
            <a:r>
              <a:rPr lang="en-GB" sz="1700" kern="0" dirty="0">
                <a:latin typeface="+mn-lt"/>
              </a:rPr>
              <a:t>Specify network slice template and define the relation of network slice template and network slice instance;</a:t>
            </a:r>
          </a:p>
          <a:p>
            <a:pPr marL="1200150" lvl="2" indent="-285750">
              <a:spcBef>
                <a:spcPct val="20000"/>
              </a:spcBef>
              <a:buClr>
                <a:srgbClr val="C00000"/>
              </a:buClr>
              <a:buFont typeface="Wingdings" panose="05000000000000000000" pitchFamily="2" charset="2"/>
              <a:buChar char="§"/>
              <a:defRPr/>
            </a:pPr>
            <a:r>
              <a:rPr lang="en-GB" sz="1700" kern="0" dirty="0">
                <a:latin typeface="+mn-lt"/>
              </a:rPr>
              <a:t>Specify the procedures for provisioning of network slices instance;</a:t>
            </a:r>
          </a:p>
          <a:p>
            <a:pPr marL="1200150" lvl="2" indent="-285750">
              <a:spcBef>
                <a:spcPct val="20000"/>
              </a:spcBef>
              <a:buClr>
                <a:srgbClr val="C00000"/>
              </a:buClr>
              <a:buFont typeface="Wingdings" panose="05000000000000000000" pitchFamily="2" charset="2"/>
              <a:buChar char="§"/>
              <a:defRPr/>
            </a:pPr>
            <a:r>
              <a:rPr lang="en-GB" sz="1700" kern="0" dirty="0">
                <a:latin typeface="+mn-lt"/>
              </a:rPr>
              <a:t>Specify the protocol-independent information model of network slice and slice subnet;</a:t>
            </a:r>
          </a:p>
          <a:p>
            <a:pPr marL="1200150" lvl="2" indent="-285750">
              <a:spcBef>
                <a:spcPct val="20000"/>
              </a:spcBef>
              <a:buClr>
                <a:srgbClr val="C00000"/>
              </a:buClr>
              <a:buFont typeface="Wingdings" panose="05000000000000000000" pitchFamily="2" charset="2"/>
              <a:buChar char="§"/>
              <a:defRPr/>
            </a:pPr>
            <a:r>
              <a:rPr lang="en-GB" sz="1700" kern="0" dirty="0">
                <a:latin typeface="+mn-lt"/>
              </a:rPr>
              <a:t>Specify the corresponding solution sets.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GB" altLang="ja-JP" dirty="0"/>
              <a:t>5G Network Slicing in SA5</a:t>
            </a:r>
            <a:endParaRPr lang="en-GB" altLang="en-US" dirty="0"/>
          </a:p>
        </p:txBody>
      </p:sp>
      <p:sp>
        <p:nvSpPr>
          <p:cNvPr id="5" name="Rectangle 3"/>
          <p:cNvSpPr txBox="1">
            <a:spLocks/>
          </p:cNvSpPr>
          <p:nvPr/>
        </p:nvSpPr>
        <p:spPr bwMode="auto">
          <a:xfrm>
            <a:off x="231775" y="1315250"/>
            <a:ext cx="8693150" cy="4830763"/>
          </a:xfrm>
          <a:prstGeom prst="rect">
            <a:avLst/>
          </a:prstGeom>
          <a:noFill/>
          <a:ln w="9525">
            <a:noFill/>
            <a:miter lim="800000"/>
            <a:headEnd/>
            <a:tailEnd/>
          </a:ln>
        </p:spPr>
        <p:txBody>
          <a:bodyPr>
            <a:normAutofit/>
          </a:bodyPr>
          <a:lstStyle/>
          <a:p>
            <a:pPr marL="342900" indent="-342900">
              <a:spcBef>
                <a:spcPct val="20000"/>
              </a:spcBef>
              <a:buFontTx/>
              <a:buBlip>
                <a:blip r:embed="rId3"/>
              </a:buBlip>
              <a:defRPr/>
            </a:pPr>
            <a:r>
              <a:rPr lang="en-US" sz="2000" kern="0" dirty="0">
                <a:latin typeface="+mn-lt"/>
                <a:cs typeface="+mn-cs"/>
              </a:rPr>
              <a:t>Assurance data and Performance Management for 5G networks and network slicing</a:t>
            </a:r>
            <a:r>
              <a:rPr lang="en-GB" sz="2000" kern="0" dirty="0">
                <a:latin typeface="+mn-lt"/>
                <a:cs typeface="+mn-cs"/>
              </a:rPr>
              <a:t> </a:t>
            </a:r>
          </a:p>
          <a:p>
            <a:pPr marL="742950" lvl="1" indent="-285750">
              <a:spcBef>
                <a:spcPct val="20000"/>
              </a:spcBef>
              <a:buClr>
                <a:srgbClr val="C00000"/>
              </a:buClr>
              <a:buFont typeface="Arial" pitchFamily="34" charset="0"/>
              <a:buChar char="•"/>
              <a:defRPr/>
            </a:pPr>
            <a:r>
              <a:rPr lang="en-US" sz="1800" kern="0" dirty="0">
                <a:latin typeface="+mn-lt"/>
              </a:rPr>
              <a:t>Specify the use cases and requirements for Performance Management for 5G networks and network slicing;</a:t>
            </a:r>
          </a:p>
          <a:p>
            <a:pPr marL="742950" lvl="1" indent="-285750">
              <a:spcBef>
                <a:spcPct val="20000"/>
              </a:spcBef>
              <a:buClr>
                <a:srgbClr val="C00000"/>
              </a:buClr>
              <a:buFont typeface="Arial" pitchFamily="34" charset="0"/>
              <a:buChar char="•"/>
              <a:defRPr/>
            </a:pPr>
            <a:r>
              <a:rPr lang="en-US" sz="1800" kern="0" dirty="0">
                <a:latin typeface="+mn-lt"/>
              </a:rPr>
              <a:t>Reuse PM IRP for Performance Management where appropriate, and define new IRP for the cases that the PM IRP is not reusable.</a:t>
            </a:r>
          </a:p>
          <a:p>
            <a:pPr marL="742950" lvl="1" indent="-285750">
              <a:spcBef>
                <a:spcPct val="20000"/>
              </a:spcBef>
              <a:buClr>
                <a:srgbClr val="C00000"/>
              </a:buClr>
              <a:buFont typeface="Arial" pitchFamily="34" charset="0"/>
              <a:buChar char="•"/>
              <a:defRPr/>
            </a:pPr>
            <a:r>
              <a:rPr lang="en-US" sz="1800" kern="0" dirty="0">
                <a:latin typeface="+mn-lt"/>
              </a:rPr>
              <a:t>Specify the performance data for 5G networks and network slicing, including:</a:t>
            </a:r>
          </a:p>
          <a:p>
            <a:pPr marL="1200150" lvl="2" indent="-285750">
              <a:spcBef>
                <a:spcPct val="20000"/>
              </a:spcBef>
              <a:buClr>
                <a:srgbClr val="C00000"/>
              </a:buClr>
              <a:buFont typeface="Wingdings" panose="05000000000000000000" pitchFamily="2" charset="2"/>
              <a:buChar char="§"/>
              <a:defRPr/>
            </a:pPr>
            <a:r>
              <a:rPr lang="en-US" sz="1700" kern="0" dirty="0">
                <a:latin typeface="+mn-lt"/>
              </a:rPr>
              <a:t>Performance measurements and assurance data for 5G Network Functions;</a:t>
            </a:r>
          </a:p>
          <a:p>
            <a:pPr marL="1200150" lvl="2" indent="-285750">
              <a:spcBef>
                <a:spcPct val="20000"/>
              </a:spcBef>
              <a:buClr>
                <a:srgbClr val="C00000"/>
              </a:buClr>
              <a:buFont typeface="Wingdings" panose="05000000000000000000" pitchFamily="2" charset="2"/>
              <a:buChar char="§"/>
              <a:defRPr/>
            </a:pPr>
            <a:r>
              <a:rPr lang="en-US" sz="1700" kern="0" dirty="0">
                <a:latin typeface="+mn-lt"/>
              </a:rPr>
              <a:t>Performance measurements and assurance data for ng-</a:t>
            </a:r>
            <a:r>
              <a:rPr lang="en-US" sz="1700" kern="0" dirty="0" err="1">
                <a:latin typeface="+mn-lt"/>
              </a:rPr>
              <a:t>eNB</a:t>
            </a:r>
            <a:r>
              <a:rPr lang="en-US" sz="1700" kern="0" dirty="0">
                <a:latin typeface="+mn-lt"/>
              </a:rPr>
              <a:t> in terms of connectivity with 5GC, and performance measurements for the EPC Network Functions in terms of connectivity with NR;</a:t>
            </a:r>
          </a:p>
          <a:p>
            <a:pPr marL="1200150" lvl="2" indent="-285750">
              <a:spcBef>
                <a:spcPct val="20000"/>
              </a:spcBef>
              <a:buClr>
                <a:srgbClr val="C00000"/>
              </a:buClr>
              <a:buFont typeface="Wingdings" panose="05000000000000000000" pitchFamily="2" charset="2"/>
              <a:buChar char="§"/>
              <a:defRPr/>
            </a:pPr>
            <a:r>
              <a:rPr lang="en-US" sz="1700" kern="0" dirty="0">
                <a:latin typeface="+mn-lt"/>
              </a:rPr>
              <a:t>End to end KPIs, performance measurement and assurance data for 5G network and network slicing.</a:t>
            </a:r>
          </a:p>
        </p:txBody>
      </p:sp>
    </p:spTree>
    <p:extLst>
      <p:ext uri="{BB962C8B-B14F-4D97-AF65-F5344CB8AC3E}">
        <p14:creationId xmlns:p14="http://schemas.microsoft.com/office/powerpoint/2010/main" val="1166319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643063" y="2263775"/>
          <a:ext cx="1608137" cy="3138490"/>
        </p:xfrm>
        <a:graphic>
          <a:graphicData uri="http://schemas.openxmlformats.org/drawingml/2006/table">
            <a:tbl>
              <a:tblPr firstRow="1">
                <a:effectLst/>
                <a:tableStyleId>{D03447BB-5D67-496B-8E87-E561075AD55C}</a:tableStyleId>
              </a:tblPr>
              <a:tblGrid>
                <a:gridCol w="1608137">
                  <a:extLst>
                    <a:ext uri="{9D8B030D-6E8A-4147-A177-3AD203B41FA5}">
                      <a16:colId xmlns:a16="http://schemas.microsoft.com/office/drawing/2014/main" val="20000"/>
                    </a:ext>
                  </a:extLst>
                </a:gridCol>
              </a:tblGrid>
              <a:tr h="431905">
                <a:tc>
                  <a:txBody>
                    <a:bodyPr/>
                    <a:lstStyle/>
                    <a:p>
                      <a:pPr algn="ctr" fontAlgn="base"/>
                      <a:r>
                        <a:rPr lang="en-US" sz="1000" b="1" u="none" strike="noStrike" dirty="0">
                          <a:solidFill>
                            <a:schemeClr val="bg1"/>
                          </a:solidFill>
                          <a:effectLst/>
                        </a:rPr>
                        <a:t>TSG RAN</a:t>
                      </a:r>
                      <a:br>
                        <a:rPr lang="en-US" sz="1000" b="1" dirty="0">
                          <a:solidFill>
                            <a:schemeClr val="bg1"/>
                          </a:solidFill>
                          <a:effectLst/>
                        </a:rPr>
                      </a:br>
                      <a:r>
                        <a:rPr lang="en-US" sz="800" dirty="0">
                          <a:solidFill>
                            <a:schemeClr val="tx1"/>
                          </a:solidFill>
                          <a:effectLst/>
                        </a:rPr>
                        <a:t>Radio Access Network</a:t>
                      </a:r>
                      <a:endParaRPr lang="en-US"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0"/>
                  </a:ext>
                </a:extLst>
              </a:tr>
              <a:tr h="310276">
                <a:tc>
                  <a:txBody>
                    <a:bodyPr/>
                    <a:lstStyle/>
                    <a:p>
                      <a:pPr algn="ctr" fontAlgn="base"/>
                      <a:r>
                        <a:rPr lang="en-US" sz="900" u="none" strike="noStrike" dirty="0">
                          <a:solidFill>
                            <a:schemeClr val="bg1"/>
                          </a:solidFill>
                          <a:effectLst/>
                        </a:rPr>
                        <a:t>RAN WG1</a:t>
                      </a:r>
                      <a:br>
                        <a:rPr lang="en-US" sz="700" dirty="0">
                          <a:solidFill>
                            <a:schemeClr val="bg1"/>
                          </a:solidFill>
                          <a:effectLst/>
                        </a:rPr>
                      </a:br>
                      <a:r>
                        <a:rPr lang="en-US" sz="800" dirty="0">
                          <a:solidFill>
                            <a:schemeClr val="tx1"/>
                          </a:solidFill>
                          <a:effectLst/>
                        </a:rPr>
                        <a:t>Radio Layer 1 spec</a:t>
                      </a:r>
                      <a:endParaRPr lang="en-US"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1"/>
                  </a:ext>
                </a:extLst>
              </a:tr>
              <a:tr h="432196">
                <a:tc>
                  <a:txBody>
                    <a:bodyPr/>
                    <a:lstStyle/>
                    <a:p>
                      <a:pPr algn="ctr" fontAlgn="base"/>
                      <a:r>
                        <a:rPr lang="en-US" sz="900" u="none" strike="noStrike" dirty="0">
                          <a:solidFill>
                            <a:schemeClr val="bg1"/>
                          </a:solidFill>
                          <a:effectLst/>
                        </a:rPr>
                        <a:t>RAN WG2</a:t>
                      </a:r>
                      <a:br>
                        <a:rPr lang="en-US" sz="700" dirty="0">
                          <a:solidFill>
                            <a:schemeClr val="bg1"/>
                          </a:solidFill>
                          <a:effectLst/>
                        </a:rPr>
                      </a:br>
                      <a:r>
                        <a:rPr lang="en-US" sz="800" dirty="0">
                          <a:solidFill>
                            <a:schemeClr val="tx1"/>
                          </a:solidFill>
                          <a:effectLst/>
                        </a:rPr>
                        <a:t>Radio Layer 2 spec</a:t>
                      </a:r>
                      <a:br>
                        <a:rPr lang="en-US" sz="800" dirty="0">
                          <a:solidFill>
                            <a:schemeClr val="tx1"/>
                          </a:solidFill>
                          <a:effectLst/>
                        </a:rPr>
                      </a:br>
                      <a:r>
                        <a:rPr lang="en-US" sz="800" dirty="0">
                          <a:solidFill>
                            <a:schemeClr val="tx1"/>
                          </a:solidFill>
                          <a:effectLst/>
                        </a:rPr>
                        <a:t>Radio Layer 3 RR spec</a:t>
                      </a:r>
                      <a:endParaRPr lang="en-US"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2"/>
                  </a:ext>
                </a:extLst>
              </a:tr>
              <a:tr h="486816">
                <a:tc>
                  <a:txBody>
                    <a:bodyPr/>
                    <a:lstStyle/>
                    <a:p>
                      <a:pPr algn="ctr" fontAlgn="base"/>
                      <a:r>
                        <a:rPr lang="en-GB" sz="900" u="none" strike="noStrike" dirty="0">
                          <a:solidFill>
                            <a:schemeClr val="bg1"/>
                          </a:solidFill>
                          <a:effectLst/>
                        </a:rPr>
                        <a:t>RAN WG3</a:t>
                      </a:r>
                      <a:r>
                        <a:rPr lang="en-GB" sz="900" dirty="0">
                          <a:solidFill>
                            <a:schemeClr val="bg1"/>
                          </a:solidFill>
                          <a:effectLst/>
                        </a:rPr>
                        <a:t> </a:t>
                      </a:r>
                      <a:br>
                        <a:rPr lang="en-GB" sz="700" dirty="0">
                          <a:solidFill>
                            <a:schemeClr val="bg1"/>
                          </a:solidFill>
                          <a:effectLst/>
                        </a:rPr>
                      </a:br>
                      <a:r>
                        <a:rPr lang="en-GB" sz="800" dirty="0">
                          <a:solidFill>
                            <a:schemeClr val="tx1"/>
                          </a:solidFill>
                          <a:effectLst/>
                        </a:rPr>
                        <a:t>lub spec, lur spec, lu spec</a:t>
                      </a:r>
                      <a:br>
                        <a:rPr lang="en-GB" sz="800" dirty="0">
                          <a:solidFill>
                            <a:schemeClr val="tx1"/>
                          </a:solidFill>
                          <a:effectLst/>
                        </a:rPr>
                      </a:br>
                      <a:r>
                        <a:rPr lang="en-GB" sz="800" dirty="0">
                          <a:solidFill>
                            <a:schemeClr val="tx1"/>
                          </a:solidFill>
                          <a:effectLst/>
                        </a:rPr>
                        <a:t>UTRAN O&amp;M requirements</a:t>
                      </a:r>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3"/>
                  </a:ext>
                </a:extLst>
              </a:tr>
              <a:tr h="432196">
                <a:tc>
                  <a:txBody>
                    <a:bodyPr/>
                    <a:lstStyle/>
                    <a:p>
                      <a:pPr algn="ctr" fontAlgn="base"/>
                      <a:r>
                        <a:rPr lang="en-GB" sz="900" u="none" strike="noStrike" dirty="0">
                          <a:solidFill>
                            <a:schemeClr val="bg1"/>
                          </a:solidFill>
                          <a:effectLst/>
                        </a:rPr>
                        <a:t>RAN WG4</a:t>
                      </a:r>
                      <a:br>
                        <a:rPr lang="en-GB" sz="700" dirty="0">
                          <a:solidFill>
                            <a:schemeClr val="bg1"/>
                          </a:solidFill>
                          <a:effectLst/>
                        </a:rPr>
                      </a:br>
                      <a:r>
                        <a:rPr lang="en-GB" sz="800" dirty="0">
                          <a:solidFill>
                            <a:schemeClr val="tx1"/>
                          </a:solidFill>
                          <a:effectLst/>
                        </a:rPr>
                        <a:t>Radio Performance</a:t>
                      </a:r>
                      <a:br>
                        <a:rPr lang="en-GB" sz="800" dirty="0">
                          <a:solidFill>
                            <a:schemeClr val="tx1"/>
                          </a:solidFill>
                          <a:effectLst/>
                        </a:rPr>
                      </a:br>
                      <a:r>
                        <a:rPr lang="en-GB" sz="800" dirty="0">
                          <a:solidFill>
                            <a:schemeClr val="tx1"/>
                          </a:solidFill>
                          <a:effectLst/>
                        </a:rPr>
                        <a:t>Protocol aspects</a:t>
                      </a:r>
                      <a:endParaRPr lang="en-GB"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4"/>
                  </a:ext>
                </a:extLst>
              </a:tr>
              <a:tr h="506225">
                <a:tc>
                  <a:txBody>
                    <a:bodyPr/>
                    <a:lstStyle/>
                    <a:p>
                      <a:pPr algn="ctr" fontAlgn="base"/>
                      <a:r>
                        <a:rPr lang="en-GB" sz="900" u="none" strike="noStrike" dirty="0">
                          <a:solidFill>
                            <a:schemeClr val="bg1"/>
                          </a:solidFill>
                          <a:effectLst/>
                        </a:rPr>
                        <a:t>RAN WG5</a:t>
                      </a:r>
                      <a:br>
                        <a:rPr lang="en-GB" sz="700" dirty="0">
                          <a:solidFill>
                            <a:schemeClr val="bg1"/>
                          </a:solidFill>
                          <a:effectLst/>
                        </a:rPr>
                      </a:br>
                      <a:r>
                        <a:rPr lang="en-GB" sz="800" dirty="0">
                          <a:solidFill>
                            <a:schemeClr val="tx1"/>
                          </a:solidFill>
                          <a:effectLst/>
                        </a:rPr>
                        <a:t>Mobile Terminal</a:t>
                      </a:r>
                      <a:br>
                        <a:rPr lang="en-GB" sz="800" dirty="0">
                          <a:solidFill>
                            <a:schemeClr val="tx1"/>
                          </a:solidFill>
                          <a:effectLst/>
                        </a:rPr>
                      </a:br>
                      <a:r>
                        <a:rPr lang="en-GB" sz="800" dirty="0">
                          <a:solidFill>
                            <a:schemeClr val="tx1"/>
                          </a:solidFill>
                          <a:effectLst/>
                        </a:rPr>
                        <a:t>Conformance Testing</a:t>
                      </a:r>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5"/>
                  </a:ext>
                </a:extLst>
              </a:tr>
              <a:tr h="538876">
                <a:tc>
                  <a:txBody>
                    <a:bodyPr/>
                    <a:lstStyle/>
                    <a:p>
                      <a:pPr algn="ctr" fontAlgn="base"/>
                      <a:r>
                        <a:rPr lang="en-GB" sz="900" u="none" strike="noStrike" dirty="0">
                          <a:solidFill>
                            <a:schemeClr val="bg1"/>
                          </a:solidFill>
                          <a:effectLst/>
                        </a:rPr>
                        <a:t>RAN WG6</a:t>
                      </a:r>
                    </a:p>
                    <a:p>
                      <a:pPr algn="ctr" fontAlgn="base"/>
                      <a:r>
                        <a:rPr lang="en-US" sz="800" dirty="0">
                          <a:solidFill>
                            <a:schemeClr val="tx1"/>
                          </a:solidFill>
                          <a:effectLst/>
                          <a:latin typeface="+mn-lt"/>
                        </a:rPr>
                        <a:t>GSM EDGE</a:t>
                      </a:r>
                      <a:br>
                        <a:rPr lang="en-US" sz="800" dirty="0">
                          <a:solidFill>
                            <a:schemeClr val="tx1"/>
                          </a:solidFill>
                          <a:effectLst/>
                          <a:latin typeface="+mn-lt"/>
                        </a:rPr>
                      </a:br>
                      <a:r>
                        <a:rPr lang="en-US" sz="800" dirty="0">
                          <a:solidFill>
                            <a:schemeClr val="tx1"/>
                          </a:solidFill>
                          <a:effectLst/>
                          <a:latin typeface="+mn-lt"/>
                        </a:rPr>
                        <a:t>Radio Access Network</a:t>
                      </a:r>
                    </a:p>
                    <a:p>
                      <a:pPr algn="ctr" fontAlgn="base"/>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6"/>
                  </a:ext>
                </a:extLst>
              </a:tr>
            </a:tbl>
          </a:graphicData>
        </a:graphic>
      </p:graphicFrame>
      <p:graphicFrame>
        <p:nvGraphicFramePr>
          <p:cNvPr id="7" name="Table 6"/>
          <p:cNvGraphicFramePr>
            <a:graphicFrameLocks noGrp="1"/>
          </p:cNvGraphicFramePr>
          <p:nvPr/>
        </p:nvGraphicFramePr>
        <p:xfrm>
          <a:off x="6443663" y="2273300"/>
          <a:ext cx="1597025" cy="2543173"/>
        </p:xfrm>
        <a:graphic>
          <a:graphicData uri="http://schemas.openxmlformats.org/drawingml/2006/table">
            <a:tbl>
              <a:tblPr firstRow="1">
                <a:effectLst/>
                <a:tableStyleId>{D03447BB-5D67-496B-8E87-E561075AD55C}</a:tableStyleId>
              </a:tblPr>
              <a:tblGrid>
                <a:gridCol w="1597025">
                  <a:extLst>
                    <a:ext uri="{9D8B030D-6E8A-4147-A177-3AD203B41FA5}">
                      <a16:colId xmlns:a16="http://schemas.microsoft.com/office/drawing/2014/main" val="20000"/>
                    </a:ext>
                  </a:extLst>
                </a:gridCol>
              </a:tblGrid>
              <a:tr h="432156">
                <a:tc>
                  <a:txBody>
                    <a:bodyPr/>
                    <a:lstStyle/>
                    <a:p>
                      <a:pPr algn="ctr" fontAlgn="base"/>
                      <a:r>
                        <a:rPr lang="en-US" sz="1100" b="1" u="none" strike="noStrike" dirty="0">
                          <a:solidFill>
                            <a:schemeClr val="bg1"/>
                          </a:solidFill>
                          <a:effectLst/>
                        </a:rPr>
                        <a:t>TSG SA</a:t>
                      </a:r>
                      <a:br>
                        <a:rPr lang="en-US" sz="700" u="none" strike="noStrike" dirty="0">
                          <a:solidFill>
                            <a:schemeClr val="tx1"/>
                          </a:solidFill>
                          <a:effectLst/>
                          <a:hlinkClick r:id="rId2"/>
                        </a:rPr>
                      </a:br>
                      <a:r>
                        <a:rPr lang="en-US" sz="800" dirty="0">
                          <a:solidFill>
                            <a:schemeClr val="tx1"/>
                          </a:solidFill>
                          <a:effectLst/>
                        </a:rPr>
                        <a:t>Service &amp; Systems Aspects </a:t>
                      </a:r>
                      <a:endParaRPr lang="en-US"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0"/>
                  </a:ext>
                </a:extLst>
              </a:tr>
              <a:tr h="310369">
                <a:tc>
                  <a:txBody>
                    <a:bodyPr/>
                    <a:lstStyle/>
                    <a:p>
                      <a:pPr algn="ctr" fontAlgn="base"/>
                      <a:r>
                        <a:rPr lang="en-GB" sz="900" u="none" strike="noStrike" dirty="0">
                          <a:solidFill>
                            <a:schemeClr val="bg1"/>
                          </a:solidFill>
                          <a:effectLst/>
                        </a:rPr>
                        <a:t>SA WG1</a:t>
                      </a:r>
                      <a:r>
                        <a:rPr lang="en-GB" sz="900" dirty="0">
                          <a:solidFill>
                            <a:schemeClr val="bg1"/>
                          </a:solidFill>
                          <a:effectLst/>
                        </a:rPr>
                        <a:t> </a:t>
                      </a:r>
                      <a:br>
                        <a:rPr lang="en-GB" sz="700" dirty="0">
                          <a:solidFill>
                            <a:schemeClr val="bg1"/>
                          </a:solidFill>
                          <a:effectLst/>
                        </a:rPr>
                      </a:br>
                      <a:r>
                        <a:rPr lang="en-GB" sz="800" dirty="0">
                          <a:solidFill>
                            <a:schemeClr val="tx1"/>
                          </a:solidFill>
                          <a:effectLst/>
                        </a:rPr>
                        <a:t>Services</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1"/>
                  </a:ext>
                </a:extLst>
              </a:tr>
              <a:tr h="409890">
                <a:tc>
                  <a:txBody>
                    <a:bodyPr/>
                    <a:lstStyle/>
                    <a:p>
                      <a:pPr algn="ctr" fontAlgn="base"/>
                      <a:r>
                        <a:rPr lang="en-GB" sz="900" u="none" strike="noStrike" dirty="0">
                          <a:solidFill>
                            <a:schemeClr val="bg1"/>
                          </a:solidFill>
                          <a:effectLst/>
                        </a:rPr>
                        <a:t>SA WG2</a:t>
                      </a:r>
                      <a:br>
                        <a:rPr lang="en-GB" sz="700" dirty="0">
                          <a:solidFill>
                            <a:schemeClr val="bg1"/>
                          </a:solidFill>
                          <a:effectLst/>
                        </a:rPr>
                      </a:br>
                      <a:r>
                        <a:rPr lang="en-GB" sz="800" dirty="0">
                          <a:solidFill>
                            <a:schemeClr val="tx1"/>
                          </a:solidFill>
                          <a:effectLst/>
                        </a:rPr>
                        <a:t>Architecture</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2"/>
                  </a:ext>
                </a:extLst>
              </a:tr>
              <a:tr h="360130">
                <a:tc>
                  <a:txBody>
                    <a:bodyPr/>
                    <a:lstStyle/>
                    <a:p>
                      <a:pPr algn="ctr" fontAlgn="base"/>
                      <a:r>
                        <a:rPr lang="en-GB" sz="900" u="none" strike="noStrike" dirty="0">
                          <a:solidFill>
                            <a:schemeClr val="bg1"/>
                          </a:solidFill>
                          <a:effectLst/>
                        </a:rPr>
                        <a:t>SA WG3</a:t>
                      </a:r>
                      <a:br>
                        <a:rPr lang="en-GB" sz="700" dirty="0">
                          <a:solidFill>
                            <a:schemeClr val="bg1"/>
                          </a:solidFill>
                          <a:effectLst/>
                        </a:rPr>
                      </a:br>
                      <a:r>
                        <a:rPr lang="en-GB" sz="800" dirty="0">
                          <a:solidFill>
                            <a:schemeClr val="tx1"/>
                          </a:solidFill>
                          <a:effectLst/>
                        </a:rPr>
                        <a:t>Security </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3"/>
                  </a:ext>
                </a:extLst>
              </a:tr>
              <a:tr h="358159">
                <a:tc>
                  <a:txBody>
                    <a:bodyPr/>
                    <a:lstStyle/>
                    <a:p>
                      <a:pPr algn="ctr" fontAlgn="base"/>
                      <a:r>
                        <a:rPr lang="en-GB" sz="1000" u="none" strike="noStrike" dirty="0">
                          <a:solidFill>
                            <a:schemeClr val="bg1"/>
                          </a:solidFill>
                          <a:effectLst/>
                        </a:rPr>
                        <a:t>SA WG4</a:t>
                      </a:r>
                      <a:br>
                        <a:rPr lang="en-GB" sz="700" dirty="0">
                          <a:solidFill>
                            <a:schemeClr val="bg1"/>
                          </a:solidFill>
                          <a:effectLst/>
                        </a:rPr>
                      </a:br>
                      <a:r>
                        <a:rPr lang="en-GB" sz="800" dirty="0">
                          <a:solidFill>
                            <a:schemeClr val="tx1"/>
                          </a:solidFill>
                          <a:effectLst/>
                        </a:rPr>
                        <a:t>Codec</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4"/>
                  </a:ext>
                </a:extLst>
              </a:tr>
              <a:tr h="362100">
                <a:tc>
                  <a:txBody>
                    <a:bodyPr/>
                    <a:lstStyle/>
                    <a:p>
                      <a:pPr algn="ctr" fontAlgn="base"/>
                      <a:r>
                        <a:rPr lang="en-GB" sz="900" u="none" strike="noStrike" dirty="0">
                          <a:solidFill>
                            <a:schemeClr val="bg1"/>
                          </a:solidFill>
                          <a:effectLst/>
                        </a:rPr>
                        <a:t>SA WG5</a:t>
                      </a:r>
                      <a:br>
                        <a:rPr lang="en-GB" sz="700" dirty="0">
                          <a:solidFill>
                            <a:schemeClr val="bg1"/>
                          </a:solidFill>
                          <a:effectLst/>
                        </a:rPr>
                      </a:br>
                      <a:r>
                        <a:rPr lang="en-GB" sz="900" dirty="0">
                          <a:solidFill>
                            <a:schemeClr val="tx1"/>
                          </a:solidFill>
                          <a:effectLst/>
                        </a:rPr>
                        <a:t>Telecom Management</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5"/>
                  </a:ext>
                </a:extLst>
              </a:tr>
              <a:tr h="310369">
                <a:tc>
                  <a:txBody>
                    <a:bodyPr/>
                    <a:lstStyle/>
                    <a:p>
                      <a:pPr algn="ctr" fontAlgn="base"/>
                      <a:r>
                        <a:rPr lang="en-GB" sz="900" u="none" strike="noStrike" dirty="0">
                          <a:solidFill>
                            <a:schemeClr val="bg1"/>
                          </a:solidFill>
                          <a:effectLst/>
                        </a:rPr>
                        <a:t>SA WG6</a:t>
                      </a:r>
                      <a:br>
                        <a:rPr lang="en-GB" sz="700" dirty="0">
                          <a:solidFill>
                            <a:schemeClr val="bg1"/>
                          </a:solidFill>
                          <a:effectLst/>
                        </a:rPr>
                      </a:br>
                      <a:r>
                        <a:rPr lang="en-GB" sz="800" dirty="0">
                          <a:solidFill>
                            <a:schemeClr val="tx1"/>
                          </a:solidFill>
                          <a:effectLst/>
                        </a:rPr>
                        <a:t>Mission-critical applications</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6"/>
                  </a:ext>
                </a:extLst>
              </a:tr>
            </a:tbl>
          </a:graphicData>
        </a:graphic>
      </p:graphicFrame>
      <p:graphicFrame>
        <p:nvGraphicFramePr>
          <p:cNvPr id="8" name="Table 7"/>
          <p:cNvGraphicFramePr>
            <a:graphicFrameLocks noGrp="1"/>
          </p:cNvGraphicFramePr>
          <p:nvPr/>
        </p:nvGraphicFramePr>
        <p:xfrm>
          <a:off x="4046538" y="2255838"/>
          <a:ext cx="1597025" cy="2014538"/>
        </p:xfrm>
        <a:graphic>
          <a:graphicData uri="http://schemas.openxmlformats.org/drawingml/2006/table">
            <a:tbl>
              <a:tblPr firstRow="1">
                <a:effectLst/>
                <a:tableStyleId>{D03447BB-5D67-496B-8E87-E561075AD55C}</a:tableStyleId>
              </a:tblPr>
              <a:tblGrid>
                <a:gridCol w="1597025">
                  <a:extLst>
                    <a:ext uri="{9D8B030D-6E8A-4147-A177-3AD203B41FA5}">
                      <a16:colId xmlns:a16="http://schemas.microsoft.com/office/drawing/2014/main" val="20000"/>
                    </a:ext>
                  </a:extLst>
                </a:gridCol>
              </a:tblGrid>
              <a:tr h="432109">
                <a:tc>
                  <a:txBody>
                    <a:bodyPr/>
                    <a:lstStyle/>
                    <a:p>
                      <a:pPr algn="ctr" fontAlgn="base"/>
                      <a:r>
                        <a:rPr lang="en-US" sz="1100" b="1" u="none" strike="noStrike" dirty="0">
                          <a:solidFill>
                            <a:schemeClr val="bg1"/>
                          </a:solidFill>
                          <a:effectLst/>
                        </a:rPr>
                        <a:t>TSG CT</a:t>
                      </a:r>
                      <a:br>
                        <a:rPr lang="en-US" sz="700" dirty="0">
                          <a:solidFill>
                            <a:schemeClr val="tx1"/>
                          </a:solidFill>
                          <a:effectLst/>
                        </a:rPr>
                      </a:br>
                      <a:r>
                        <a:rPr lang="en-US" sz="800" dirty="0">
                          <a:solidFill>
                            <a:schemeClr val="tx1"/>
                          </a:solidFill>
                          <a:effectLst/>
                        </a:rPr>
                        <a:t>Core Network &amp; Terminals</a:t>
                      </a:r>
                      <a:endParaRPr lang="en-US" sz="8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extLst>
                  <a:ext uri="{0D108BD9-81ED-4DB2-BD59-A6C34878D82A}">
                    <a16:rowId xmlns:a16="http://schemas.microsoft.com/office/drawing/2014/main" val="10000"/>
                  </a:ext>
                </a:extLst>
              </a:tr>
              <a:tr h="360091">
                <a:tc>
                  <a:txBody>
                    <a:bodyPr/>
                    <a:lstStyle/>
                    <a:p>
                      <a:pPr algn="ctr" fontAlgn="base"/>
                      <a:r>
                        <a:rPr lang="en-GB" sz="900" u="none" strike="noStrike" dirty="0">
                          <a:solidFill>
                            <a:schemeClr val="bg1"/>
                          </a:solidFill>
                          <a:effectLst/>
                        </a:rPr>
                        <a:t>CT WG1</a:t>
                      </a:r>
                      <a:br>
                        <a:rPr lang="en-GB" sz="700" dirty="0">
                          <a:solidFill>
                            <a:schemeClr val="bg1"/>
                          </a:solidFill>
                          <a:effectLst/>
                        </a:rPr>
                      </a:br>
                      <a:r>
                        <a:rPr lang="en-GB" sz="800" dirty="0">
                          <a:solidFill>
                            <a:schemeClr val="tx1"/>
                          </a:solidFill>
                          <a:effectLst/>
                        </a:rPr>
                        <a:t>MM/CC/SM (lu)</a:t>
                      </a:r>
                      <a:endParaRPr lang="en-GB"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1"/>
                  </a:ext>
                </a:extLst>
              </a:tr>
              <a:tr h="432109">
                <a:tc>
                  <a:txBody>
                    <a:bodyPr/>
                    <a:lstStyle/>
                    <a:p>
                      <a:pPr algn="ctr" fontAlgn="base"/>
                      <a:r>
                        <a:rPr lang="en-US" sz="900" u="none" strike="noStrike" dirty="0">
                          <a:solidFill>
                            <a:schemeClr val="bg1"/>
                          </a:solidFill>
                          <a:effectLst/>
                        </a:rPr>
                        <a:t>CT WG3</a:t>
                      </a:r>
                      <a:br>
                        <a:rPr lang="en-US" sz="700" dirty="0">
                          <a:solidFill>
                            <a:schemeClr val="bg1"/>
                          </a:solidFill>
                          <a:effectLst/>
                        </a:rPr>
                      </a:br>
                      <a:r>
                        <a:rPr lang="en-US" sz="800" dirty="0">
                          <a:solidFill>
                            <a:schemeClr val="tx1"/>
                          </a:solidFill>
                          <a:effectLst/>
                        </a:rPr>
                        <a:t>Interworking with external networks</a:t>
                      </a:r>
                      <a:endParaRPr lang="en-US"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2"/>
                  </a:ext>
                </a:extLst>
              </a:tr>
              <a:tr h="432109">
                <a:tc>
                  <a:txBody>
                    <a:bodyPr/>
                    <a:lstStyle/>
                    <a:p>
                      <a:pPr algn="ctr" fontAlgn="base"/>
                      <a:r>
                        <a:rPr lang="en-GB" sz="900" u="none" strike="noStrike" dirty="0">
                          <a:solidFill>
                            <a:schemeClr val="bg1"/>
                          </a:solidFill>
                          <a:effectLst/>
                        </a:rPr>
                        <a:t>CT WG4</a:t>
                      </a:r>
                      <a:br>
                        <a:rPr lang="en-GB" sz="700" dirty="0">
                          <a:solidFill>
                            <a:schemeClr val="bg1"/>
                          </a:solidFill>
                          <a:effectLst/>
                        </a:rPr>
                      </a:br>
                      <a:r>
                        <a:rPr lang="en-GB" sz="800" dirty="0">
                          <a:solidFill>
                            <a:schemeClr val="tx1"/>
                          </a:solidFill>
                          <a:effectLst/>
                        </a:rPr>
                        <a:t>MAP/GTP/BCH/SS </a:t>
                      </a:r>
                      <a:endParaRPr lang="en-GB"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3"/>
                  </a:ext>
                </a:extLst>
              </a:tr>
              <a:tr h="358120">
                <a:tc>
                  <a:txBody>
                    <a:bodyPr/>
                    <a:lstStyle/>
                    <a:p>
                      <a:pPr algn="ctr" fontAlgn="base"/>
                      <a:r>
                        <a:rPr lang="en-US" sz="900" u="none" strike="noStrike" dirty="0">
                          <a:solidFill>
                            <a:schemeClr val="bg1"/>
                          </a:solidFill>
                          <a:effectLst/>
                        </a:rPr>
                        <a:t>CT WG6</a:t>
                      </a:r>
                      <a:br>
                        <a:rPr lang="en-US" sz="700" dirty="0">
                          <a:solidFill>
                            <a:schemeClr val="bg1"/>
                          </a:solidFill>
                          <a:effectLst/>
                        </a:rPr>
                      </a:br>
                      <a:r>
                        <a:rPr lang="en-US" sz="800" dirty="0">
                          <a:solidFill>
                            <a:schemeClr val="tx1"/>
                          </a:solidFill>
                          <a:effectLst/>
                        </a:rPr>
                        <a:t>Smart Card Application Aspects</a:t>
                      </a:r>
                      <a:endParaRPr lang="en-US"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10004"/>
                  </a:ext>
                </a:extLst>
              </a:tr>
            </a:tbl>
          </a:graphicData>
        </a:graphic>
      </p:graphicFrame>
      <p:cxnSp>
        <p:nvCxnSpPr>
          <p:cNvPr id="14388" name="Straight Connector 11"/>
          <p:cNvCxnSpPr>
            <a:cxnSpLocks noChangeShapeType="1"/>
          </p:cNvCxnSpPr>
          <p:nvPr/>
        </p:nvCxnSpPr>
        <p:spPr bwMode="auto">
          <a:xfrm>
            <a:off x="4276725" y="2098675"/>
            <a:ext cx="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89" name="Straight Connector 15"/>
          <p:cNvCxnSpPr>
            <a:cxnSpLocks noChangeShapeType="1"/>
          </p:cNvCxnSpPr>
          <p:nvPr/>
        </p:nvCxnSpPr>
        <p:spPr bwMode="auto">
          <a:xfrm>
            <a:off x="2411413" y="2179638"/>
            <a:ext cx="0" cy="936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0" name="Straight Connector 16"/>
          <p:cNvCxnSpPr>
            <a:cxnSpLocks noChangeShapeType="1"/>
          </p:cNvCxnSpPr>
          <p:nvPr/>
        </p:nvCxnSpPr>
        <p:spPr bwMode="auto">
          <a:xfrm>
            <a:off x="7231063" y="2182813"/>
            <a:ext cx="0" cy="84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1" name="Straight Connector 18"/>
          <p:cNvCxnSpPr>
            <a:cxnSpLocks noChangeShapeType="1"/>
          </p:cNvCxnSpPr>
          <p:nvPr/>
        </p:nvCxnSpPr>
        <p:spPr bwMode="auto">
          <a:xfrm>
            <a:off x="4859338" y="2179638"/>
            <a:ext cx="0" cy="84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2" name="Straight Connector 20"/>
          <p:cNvCxnSpPr>
            <a:cxnSpLocks noChangeShapeType="1"/>
          </p:cNvCxnSpPr>
          <p:nvPr/>
        </p:nvCxnSpPr>
        <p:spPr bwMode="auto">
          <a:xfrm>
            <a:off x="2411413" y="2182813"/>
            <a:ext cx="482123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15" name="TextBox 14"/>
          <p:cNvSpPr txBox="1"/>
          <p:nvPr/>
        </p:nvSpPr>
        <p:spPr>
          <a:xfrm>
            <a:off x="3203575" y="1704975"/>
            <a:ext cx="2187575" cy="254000"/>
          </a:xfrm>
          <a:prstGeom prst="rect">
            <a:avLst/>
          </a:prstGeom>
          <a:solidFill>
            <a:srgbClr val="72AF2F"/>
          </a:solidFill>
          <a:ln>
            <a:solidFill>
              <a:schemeClr val="tx1"/>
            </a:solidFill>
          </a:ln>
          <a:effectLst/>
        </p:spPr>
        <p:txBody>
          <a:bodyPr>
            <a:spAutoFit/>
          </a:bodyPr>
          <a:lstStyle/>
          <a:p>
            <a:pPr algn="ctr">
              <a:defRPr/>
            </a:pPr>
            <a:r>
              <a:rPr lang="en-GB" sz="200" dirty="0">
                <a:solidFill>
                  <a:schemeClr val="accent2"/>
                </a:solidFill>
              </a:rPr>
              <a:t> </a:t>
            </a:r>
            <a:r>
              <a:rPr lang="en-GB" sz="200" dirty="0">
                <a:solidFill>
                  <a:schemeClr val="bg1"/>
                </a:solidFill>
              </a:rPr>
              <a:t>   </a:t>
            </a:r>
            <a:r>
              <a:rPr lang="en-GB" sz="1050" dirty="0">
                <a:solidFill>
                  <a:schemeClr val="bg1"/>
                </a:solidFill>
                <a:latin typeface="+mn-lt"/>
              </a:rPr>
              <a:t>Project Co-ordination Group (PCG)</a:t>
            </a:r>
            <a:endParaRPr lang="en-GB" sz="700" dirty="0">
              <a:solidFill>
                <a:schemeClr val="bg1"/>
              </a:solidFill>
              <a:latin typeface="+mn-lt"/>
            </a:endParaRPr>
          </a:p>
        </p:txBody>
      </p:sp>
      <p:cxnSp>
        <p:nvCxnSpPr>
          <p:cNvPr id="14394" name="Straight Connector 13"/>
          <p:cNvCxnSpPr>
            <a:cxnSpLocks noChangeShapeType="1"/>
          </p:cNvCxnSpPr>
          <p:nvPr/>
        </p:nvCxnSpPr>
        <p:spPr bwMode="auto">
          <a:xfrm>
            <a:off x="4297363" y="2043113"/>
            <a:ext cx="0" cy="1397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14395" name="Picture 1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9050" y="1077913"/>
            <a:ext cx="9350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96" name="Rectangle 73"/>
          <p:cNvSpPr>
            <a:spLocks noChangeArrowheads="1"/>
          </p:cNvSpPr>
          <p:nvPr/>
        </p:nvSpPr>
        <p:spPr bwMode="auto">
          <a:xfrm>
            <a:off x="7272338" y="857250"/>
            <a:ext cx="1871662" cy="93345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sp>
        <p:nvSpPr>
          <p:cNvPr id="14" name="タイトル 4"/>
          <p:cNvSpPr>
            <a:spLocks noGrp="1"/>
          </p:cNvSpPr>
          <p:nvPr>
            <p:ph type="title"/>
          </p:nvPr>
        </p:nvSpPr>
        <p:spPr>
          <a:xfrm>
            <a:off x="827088" y="80963"/>
            <a:ext cx="6300787" cy="857250"/>
          </a:xfrm>
        </p:spPr>
        <p:txBody>
          <a:bodyPr/>
          <a:lstStyle/>
          <a:p>
            <a:pPr>
              <a:defRPr/>
            </a:pPr>
            <a:r>
              <a:rPr lang="en-US" altLang="ja-JP" dirty="0">
                <a:latin typeface="+mn-lt"/>
              </a:rPr>
              <a:t>3GPP Structure</a:t>
            </a:r>
            <a:endParaRPr kumimoji="1" lang="ja-JP" altLang="en-US" dirty="0">
              <a:latin typeface="+mn-lt"/>
            </a:endParaRPr>
          </a:p>
        </p:txBody>
      </p:sp>
    </p:spTree>
    <p:extLst>
      <p:ext uri="{BB962C8B-B14F-4D97-AF65-F5344CB8AC3E}">
        <p14:creationId xmlns:p14="http://schemas.microsoft.com/office/powerpoint/2010/main" val="682891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GB" altLang="ja-JP" dirty="0"/>
              <a:t>5G Network Slicing in SA5</a:t>
            </a:r>
            <a:endParaRPr lang="en-GB" altLang="en-US" dirty="0"/>
          </a:p>
        </p:txBody>
      </p:sp>
      <p:sp>
        <p:nvSpPr>
          <p:cNvPr id="5" name="Rectangle 3"/>
          <p:cNvSpPr txBox="1">
            <a:spLocks/>
          </p:cNvSpPr>
          <p:nvPr/>
        </p:nvSpPr>
        <p:spPr bwMode="auto">
          <a:xfrm>
            <a:off x="231775" y="1315250"/>
            <a:ext cx="8693150" cy="4316623"/>
          </a:xfrm>
          <a:prstGeom prst="rect">
            <a:avLst/>
          </a:prstGeom>
          <a:noFill/>
          <a:ln w="9525">
            <a:noFill/>
            <a:miter lim="800000"/>
            <a:headEnd/>
            <a:tailEnd/>
          </a:ln>
        </p:spPr>
        <p:txBody>
          <a:bodyPr>
            <a:normAutofit/>
          </a:bodyPr>
          <a:lstStyle/>
          <a:p>
            <a:pPr marL="342900" indent="-342900">
              <a:spcBef>
                <a:spcPct val="20000"/>
              </a:spcBef>
              <a:buBlip>
                <a:blip r:embed="rId3"/>
              </a:buBlip>
              <a:defRPr/>
            </a:pPr>
            <a:r>
              <a:rPr lang="en-GB" sz="2000" kern="0" dirty="0">
                <a:latin typeface="+mn-lt"/>
                <a:cs typeface="+mn-cs"/>
              </a:rPr>
              <a:t>Fault Supervision for 5G network and network slicing </a:t>
            </a:r>
          </a:p>
          <a:p>
            <a:pPr marL="742950" lvl="1" indent="-285750">
              <a:spcBef>
                <a:spcPct val="20000"/>
              </a:spcBef>
              <a:buClr>
                <a:srgbClr val="C00000"/>
              </a:buClr>
              <a:buFont typeface="Arial" pitchFamily="34" charset="0"/>
              <a:buChar char="•"/>
              <a:defRPr/>
            </a:pPr>
            <a:r>
              <a:rPr lang="en-US" sz="1800" kern="0" dirty="0">
                <a:latin typeface="+mn-lt"/>
              </a:rPr>
              <a:t>Investigate the need for specialized requirements and use cases for fault supervision of 5G network and network slicing.</a:t>
            </a:r>
          </a:p>
          <a:p>
            <a:pPr marL="742950" lvl="1" indent="-285750">
              <a:spcBef>
                <a:spcPct val="20000"/>
              </a:spcBef>
              <a:buClr>
                <a:srgbClr val="C00000"/>
              </a:buClr>
              <a:buFont typeface="Arial" pitchFamily="34" charset="0"/>
              <a:buChar char="•"/>
              <a:defRPr/>
            </a:pPr>
            <a:r>
              <a:rPr lang="en-US" sz="1800" kern="0" dirty="0">
                <a:latin typeface="+mn-lt"/>
              </a:rPr>
              <a:t>Reuse FM IRP for the fault Management interfaces where appropriate, and define new IRP for the cases that the FM IRP is not reusable.</a:t>
            </a:r>
          </a:p>
          <a:p>
            <a:pPr marL="742950" lvl="1" indent="-285750">
              <a:spcBef>
                <a:spcPct val="20000"/>
              </a:spcBef>
              <a:buClr>
                <a:srgbClr val="C00000"/>
              </a:buClr>
              <a:buFont typeface="Arial" pitchFamily="34" charset="0"/>
              <a:buChar char="•"/>
              <a:defRPr/>
            </a:pPr>
            <a:r>
              <a:rPr lang="en-US" sz="1800" kern="0" dirty="0">
                <a:latin typeface="+mn-lt"/>
              </a:rPr>
              <a:t>Update the existing FM IRP specifications to be applicable for management of 5G network and network slicing.</a:t>
            </a:r>
          </a:p>
          <a:p>
            <a:pPr marL="742950" lvl="1" indent="-285750">
              <a:spcBef>
                <a:spcPct val="20000"/>
              </a:spcBef>
              <a:buClr>
                <a:srgbClr val="C00000"/>
              </a:buClr>
              <a:buFont typeface="Arial" pitchFamily="34" charset="0"/>
              <a:buChar char="•"/>
              <a:defRPr/>
            </a:pPr>
            <a:r>
              <a:rPr lang="en-US" sz="1800" kern="0" dirty="0">
                <a:latin typeface="+mn-lt"/>
              </a:rPr>
              <a:t>Enhance the existing FM IRP specifications to support management of 5G network and network slicing, e.g. adding new probable cause(s) and/or new event type(s).</a:t>
            </a:r>
          </a:p>
        </p:txBody>
      </p:sp>
    </p:spTree>
    <p:extLst>
      <p:ext uri="{BB962C8B-B14F-4D97-AF65-F5344CB8AC3E}">
        <p14:creationId xmlns:p14="http://schemas.microsoft.com/office/powerpoint/2010/main" val="3844460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327547" y="1098677"/>
            <a:ext cx="8305707" cy="5159743"/>
          </a:xfrm>
        </p:spPr>
        <p:txBody>
          <a:bodyPr lIns="0" tIns="0" rIns="0" bIns="0"/>
          <a:lstStyle/>
          <a:p>
            <a:pPr marL="457200" indent="-457200" eaLnBrk="1" hangingPunct="1">
              <a:lnSpc>
                <a:spcPct val="70000"/>
              </a:lnSpc>
              <a:buNone/>
            </a:pPr>
            <a:endParaRPr lang="en-US" altLang="en-US" sz="2000" dirty="0"/>
          </a:p>
          <a:p>
            <a:pPr eaLnBrk="1" hangingPunct="1"/>
            <a:r>
              <a:rPr lang="en-US" altLang="en-US" sz="2000" dirty="0"/>
              <a:t>Study on charging aspects of 5G system architecture Phase 1 </a:t>
            </a:r>
            <a:r>
              <a:rPr lang="en-GB" altLang="en-US" sz="2000" dirty="0"/>
              <a:t>(TR 32.899)</a:t>
            </a:r>
          </a:p>
          <a:p>
            <a:pPr lvl="1" fontAlgn="auto" hangingPunct="1"/>
            <a:r>
              <a:rPr lang="en-GB" altLang="zh-CN" sz="1800" dirty="0"/>
              <a:t>Specify</a:t>
            </a:r>
            <a:r>
              <a:rPr lang="en-GB" altLang="zh-CN" sz="1800" dirty="0">
                <a:ea typeface="+mn-ea"/>
                <a:cs typeface="Arial" panose="020B0604020202020204" pitchFamily="34" charset="0"/>
              </a:rPr>
              <a:t> the evolution of charging architecture to support the Network slicing, including relationship between charging system and network slicing;</a:t>
            </a:r>
            <a:endParaRPr lang="zh-CN" altLang="zh-CN" sz="1800" dirty="0">
              <a:ea typeface="+mn-ea"/>
              <a:cs typeface="Arial" panose="020B0604020202020204" pitchFamily="34" charset="0"/>
            </a:endParaRPr>
          </a:p>
          <a:p>
            <a:pPr lvl="1"/>
            <a:r>
              <a:rPr lang="en-GB" altLang="zh-CN" sz="1800" dirty="0"/>
              <a:t>Specify</a:t>
            </a:r>
            <a:r>
              <a:rPr lang="en-GB" altLang="zh-CN" sz="1800" dirty="0">
                <a:ea typeface="+mn-ea"/>
                <a:cs typeface="Arial" panose="020B0604020202020204" pitchFamily="34" charset="0"/>
              </a:rPr>
              <a:t> the key issues, potential charging requirement and solution for </a:t>
            </a:r>
            <a:r>
              <a:rPr lang="en-US" altLang="zh-CN" sz="1800" dirty="0">
                <a:ea typeface="+mn-ea"/>
                <a:cs typeface="Arial" panose="020B0604020202020204" pitchFamily="34" charset="0"/>
              </a:rPr>
              <a:t>a single UE served by one or more Network Slice Instances</a:t>
            </a:r>
            <a:r>
              <a:rPr lang="en-GB" altLang="zh-CN" sz="1800" dirty="0">
                <a:ea typeface="+mn-ea"/>
                <a:cs typeface="Arial" panose="020B0604020202020204" pitchFamily="34" charset="0"/>
              </a:rPr>
              <a:t>;</a:t>
            </a:r>
          </a:p>
          <a:p>
            <a:pPr lvl="1"/>
            <a:r>
              <a:rPr lang="en-US" sz="1800" dirty="0"/>
              <a:t>Specify the key issues, potential charging requirement and solution for a CSP (Provides communication services Designs, builds and operates its communication services) who utilizes a specific Network Slice Instance;</a:t>
            </a:r>
          </a:p>
          <a:p>
            <a:pPr lvl="1"/>
            <a:r>
              <a:rPr lang="en-US" sz="1800" dirty="0"/>
              <a:t>Specify the Charging Trigger Function to support online and offline charging.</a:t>
            </a:r>
            <a:endParaRPr lang="en-US" altLang="en-US" sz="1700" dirty="0">
              <a:ea typeface="+mn-ea"/>
              <a:cs typeface="Arial" panose="020B0604020202020204" pitchFamily="34" charset="0"/>
            </a:endParaRPr>
          </a:p>
        </p:txBody>
      </p:sp>
      <p:sp>
        <p:nvSpPr>
          <p:cNvPr id="4" name="Rectangle 2"/>
          <p:cNvSpPr txBox="1">
            <a:spLocks noChangeArrowheads="1"/>
          </p:cNvSpPr>
          <p:nvPr/>
        </p:nvSpPr>
        <p:spPr bwMode="auto">
          <a:xfrm>
            <a:off x="1148541" y="392424"/>
            <a:ext cx="6015210" cy="768350"/>
          </a:xfrm>
          <a:prstGeom prst="rect">
            <a:avLst/>
          </a:prstGeom>
          <a:noFill/>
          <a:ln w="9525">
            <a:noFill/>
            <a:miter lim="800000"/>
            <a:headEnd/>
            <a:tailEnd/>
          </a:ln>
        </p:spPr>
        <p:txBody>
          <a:bodyPr lIns="0" tIns="0" rIns="0" bIns="0"/>
          <a:lstStyle/>
          <a:p>
            <a:pPr algn="ctr" eaLnBrk="1" hangingPunct="1">
              <a:defRPr/>
            </a:pPr>
            <a:r>
              <a:rPr lang="en-GB" altLang="zh-CN" sz="3200" kern="0" dirty="0">
                <a:solidFill>
                  <a:srgbClr val="FF0000"/>
                </a:solidFill>
                <a:latin typeface="+mj-lt"/>
                <a:ea typeface="+mj-ea"/>
                <a:cs typeface="+mj-cs"/>
              </a:rPr>
              <a:t>5G Network Slicing in SA5 </a:t>
            </a:r>
            <a:r>
              <a:rPr lang="en-US" altLang="zh-CN" sz="3200" kern="0" dirty="0">
                <a:solidFill>
                  <a:srgbClr val="FF0000"/>
                </a:solidFill>
                <a:latin typeface="+mj-lt"/>
                <a:ea typeface="+mj-ea"/>
                <a:cs typeface="+mj-cs"/>
              </a:rPr>
              <a:t>- Charging</a:t>
            </a:r>
          </a:p>
        </p:txBody>
      </p:sp>
    </p:spTree>
    <p:extLst>
      <p:ext uri="{BB962C8B-B14F-4D97-AF65-F5344CB8AC3E}">
        <p14:creationId xmlns:p14="http://schemas.microsoft.com/office/powerpoint/2010/main" val="7734343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390293"/>
            <a:ext cx="7246938" cy="790004"/>
          </a:xfrm>
        </p:spPr>
        <p:txBody>
          <a:bodyPr/>
          <a:lstStyle/>
          <a:p>
            <a:r>
              <a:rPr lang="en-GB" altLang="ja-JP" dirty="0"/>
              <a:t>3GPP SA5 and other SDOs/fora</a:t>
            </a:r>
            <a:br>
              <a:rPr lang="en-GB" altLang="ja-JP" dirty="0"/>
            </a:br>
            <a:endParaRPr lang="en-GB" altLang="en-US" dirty="0"/>
          </a:p>
        </p:txBody>
      </p:sp>
      <p:sp>
        <p:nvSpPr>
          <p:cNvPr id="73731" name="Content Placeholder 2"/>
          <p:cNvSpPr>
            <a:spLocks noGrp="1"/>
          </p:cNvSpPr>
          <p:nvPr>
            <p:ph idx="1"/>
          </p:nvPr>
        </p:nvSpPr>
        <p:spPr>
          <a:xfrm>
            <a:off x="224232" y="1180297"/>
            <a:ext cx="8683790" cy="4984529"/>
          </a:xfrm>
        </p:spPr>
        <p:txBody>
          <a:bodyPr/>
          <a:lstStyle/>
          <a:p>
            <a:r>
              <a:rPr lang="en-GB" altLang="en-US" sz="2000" dirty="0"/>
              <a:t>GSMA</a:t>
            </a:r>
          </a:p>
          <a:p>
            <a:pPr lvl="1"/>
            <a:r>
              <a:rPr lang="en-GB" altLang="en-US" sz="1800" dirty="0"/>
              <a:t>Indicated their expectation to collaborate with 3GPP on Network Slicing (incl. SA5) – LS at SA5#114 (S5-174046)</a:t>
            </a:r>
          </a:p>
          <a:p>
            <a:pPr lvl="1"/>
            <a:r>
              <a:rPr lang="en-GB" altLang="en-US" sz="1800" dirty="0"/>
              <a:t>SA5 send the reply LS </a:t>
            </a:r>
            <a:r>
              <a:rPr lang="en-US" sz="1800" dirty="0"/>
              <a:t>on Network Slicing initiative in S5‑175493</a:t>
            </a:r>
            <a:endParaRPr lang="en-GB" altLang="en-US" sz="1800" dirty="0"/>
          </a:p>
          <a:p>
            <a:r>
              <a:rPr lang="en-GB" altLang="en-US" sz="2000" dirty="0"/>
              <a:t>BBF</a:t>
            </a:r>
          </a:p>
          <a:p>
            <a:pPr lvl="1"/>
            <a:r>
              <a:rPr lang="en-GB" altLang="en-US" sz="1800" dirty="0"/>
              <a:t>Indicated their expectation to collaborate with 3GPP SA5 – LS at SA5#114 (S5-174085) </a:t>
            </a:r>
          </a:p>
          <a:p>
            <a:pPr lvl="1"/>
            <a:r>
              <a:rPr lang="en-GB" altLang="en-US" sz="1800" dirty="0"/>
              <a:t>SA5 sent the reply LS on cooperation on Network Slicing in S5-174382</a:t>
            </a:r>
          </a:p>
          <a:p>
            <a:r>
              <a:rPr lang="en-GB" altLang="en-US" sz="2000" dirty="0"/>
              <a:t>IETF</a:t>
            </a:r>
          </a:p>
          <a:p>
            <a:pPr lvl="1"/>
            <a:r>
              <a:rPr lang="en-US" sz="1800" dirty="0"/>
              <a:t>Has initiated several Internet Drafts in Network Slicing, incl. Network Slicing – 3GPP Use Case (</a:t>
            </a:r>
            <a:r>
              <a:rPr lang="en-US" sz="1600" u="sng" dirty="0">
                <a:hlinkClick r:id="rId3"/>
              </a:rPr>
              <a:t>https://datatracker.ietf.org/doc/draft-defoy-netslices-3gpp-network-slicing/</a:t>
            </a:r>
            <a:r>
              <a:rPr lang="en-US" sz="1800" dirty="0"/>
              <a:t>)</a:t>
            </a:r>
            <a:endParaRPr lang="en-GB" altLang="en-US" sz="1800" dirty="0"/>
          </a:p>
          <a:p>
            <a:r>
              <a:rPr lang="en-GB" altLang="en-US" sz="2000" dirty="0"/>
              <a:t>ETSI NFV</a:t>
            </a:r>
          </a:p>
          <a:p>
            <a:pPr lvl="1"/>
            <a:r>
              <a:rPr lang="en-GB" altLang="en-US" sz="1800" dirty="0"/>
              <a:t>EVE, in their Report on Network Slicing Support with ETSI NFV Architecture Framework, is making a deep analysis of 3GPP TR 28.801</a:t>
            </a:r>
          </a:p>
        </p:txBody>
      </p:sp>
    </p:spTree>
    <p:extLst>
      <p:ext uri="{BB962C8B-B14F-4D97-AF65-F5344CB8AC3E}">
        <p14:creationId xmlns:p14="http://schemas.microsoft.com/office/powerpoint/2010/main" val="1199220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201003"/>
            <a:ext cx="8816454" cy="5131558"/>
          </a:xfrm>
        </p:spPr>
        <p:txBody>
          <a:bodyPr lIns="0" tIns="0" rIns="0" bIns="0"/>
          <a:lstStyle/>
          <a:p>
            <a:pPr lvl="1" eaLnBrk="1" hangingPunct="1"/>
            <a:r>
              <a:rPr lang="en-GB" altLang="en-US" sz="2000" dirty="0"/>
              <a:t>AMF	</a:t>
            </a:r>
            <a:r>
              <a:rPr lang="en-US" altLang="en-US" sz="2000" dirty="0"/>
              <a:t>Access and Mobility Management Function</a:t>
            </a:r>
            <a:endParaRPr lang="en-GB" altLang="zh-CN" sz="2000" dirty="0"/>
          </a:p>
          <a:p>
            <a:pPr lvl="1" eaLnBrk="1" hangingPunct="1"/>
            <a:r>
              <a:rPr lang="en-GB" altLang="en-US" sz="2000" dirty="0"/>
              <a:t>CN	Core Network</a:t>
            </a:r>
          </a:p>
          <a:p>
            <a:pPr lvl="1" eaLnBrk="1" hangingPunct="1"/>
            <a:r>
              <a:rPr lang="en-GB" altLang="en-US" sz="2000" dirty="0"/>
              <a:t>CSMF	Communication Service Management Function</a:t>
            </a:r>
          </a:p>
          <a:p>
            <a:pPr lvl="1" eaLnBrk="1" hangingPunct="1"/>
            <a:r>
              <a:rPr lang="en-GB" sz="2000" dirty="0"/>
              <a:t>CSC	Communication Service Customer</a:t>
            </a:r>
          </a:p>
          <a:p>
            <a:pPr lvl="1" eaLnBrk="1" hangingPunct="1"/>
            <a:r>
              <a:rPr lang="en-GB" altLang="zh-CN" sz="2000" dirty="0"/>
              <a:t>CSP	Communication Service Provider</a:t>
            </a:r>
          </a:p>
          <a:p>
            <a:pPr lvl="1" eaLnBrk="1" hangingPunct="1"/>
            <a:r>
              <a:rPr lang="en-GB" sz="2000" dirty="0"/>
              <a:t>DCSP	Data Centre Service Provider </a:t>
            </a:r>
          </a:p>
          <a:p>
            <a:pPr lvl="1" eaLnBrk="1" hangingPunct="1"/>
            <a:r>
              <a:rPr lang="en-GB" sz="2000" dirty="0"/>
              <a:t>MNO	Mobile Network Operator</a:t>
            </a:r>
            <a:endParaRPr lang="en-GB" altLang="zh-CN" sz="2000" dirty="0"/>
          </a:p>
          <a:p>
            <a:pPr lvl="1" eaLnBrk="1" hangingPunct="1"/>
            <a:r>
              <a:rPr lang="en-US" altLang="zh-CN" sz="2000" dirty="0"/>
              <a:t>NEP	Network Equipment Provider </a:t>
            </a:r>
            <a:endParaRPr lang="en-GB" altLang="zh-CN" sz="2000" dirty="0"/>
          </a:p>
          <a:p>
            <a:pPr lvl="1" eaLnBrk="1" hangingPunct="1"/>
            <a:r>
              <a:rPr lang="en-GB" altLang="zh-CN" sz="2000" dirty="0"/>
              <a:t>NF	Network Function</a:t>
            </a:r>
          </a:p>
          <a:p>
            <a:pPr lvl="1" eaLnBrk="1" hangingPunct="1"/>
            <a:r>
              <a:rPr lang="en-US" altLang="zh-CN" sz="2000" dirty="0"/>
              <a:t>NOP	Network Operator </a:t>
            </a:r>
            <a:endParaRPr lang="en-GB" altLang="zh-CN" sz="2000" dirty="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a:solidFill>
                  <a:srgbClr val="FF0000"/>
                </a:solidFill>
                <a:latin typeface="+mj-lt"/>
                <a:ea typeface="+mj-ea"/>
                <a:cs typeface="+mj-cs"/>
              </a:rPr>
              <a:t>Acronyms </a:t>
            </a:r>
            <a:endParaRPr lang="en-US" altLang="zh-CN" sz="3200" kern="0" dirty="0">
              <a:solidFill>
                <a:srgbClr val="FF0000"/>
              </a:solidFill>
            </a:endParaRPr>
          </a:p>
        </p:txBody>
      </p:sp>
    </p:spTree>
    <p:extLst>
      <p:ext uri="{BB962C8B-B14F-4D97-AF65-F5344CB8AC3E}">
        <p14:creationId xmlns:p14="http://schemas.microsoft.com/office/powerpoint/2010/main" val="39162323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201003"/>
            <a:ext cx="8816454" cy="5131558"/>
          </a:xfrm>
        </p:spPr>
        <p:txBody>
          <a:bodyPr lIns="0" tIns="0" rIns="0" bIns="0"/>
          <a:lstStyle/>
          <a:p>
            <a:pPr lvl="1" eaLnBrk="1" hangingPunct="1"/>
            <a:r>
              <a:rPr lang="en-GB" altLang="zh-CN" sz="2000" dirty="0"/>
              <a:t>NSSAI	Network Slice Selection Assistance Information</a:t>
            </a:r>
          </a:p>
          <a:p>
            <a:pPr lvl="1" eaLnBrk="1" hangingPunct="1"/>
            <a:r>
              <a:rPr lang="en-GB" altLang="en-US" sz="2000" dirty="0"/>
              <a:t>NSSF	Network Slice Selection Function</a:t>
            </a:r>
          </a:p>
          <a:p>
            <a:pPr lvl="1" eaLnBrk="1" hangingPunct="1"/>
            <a:r>
              <a:rPr lang="en-GB" altLang="en-US" sz="2000" dirty="0"/>
              <a:t>NSMF	Network Slice Management Function</a:t>
            </a:r>
          </a:p>
          <a:p>
            <a:pPr lvl="1" eaLnBrk="1" hangingPunct="1"/>
            <a:r>
              <a:rPr lang="en-GB" altLang="en-US" sz="2000" dirty="0"/>
              <a:t>NSSMF	Network Slice Subnet Management Function</a:t>
            </a:r>
          </a:p>
          <a:p>
            <a:pPr lvl="1" eaLnBrk="1" hangingPunct="1"/>
            <a:r>
              <a:rPr lang="en-US" altLang="zh-CN" sz="2000" dirty="0"/>
              <a:t>PDU	Protocol Data Unit</a:t>
            </a:r>
          </a:p>
          <a:p>
            <a:pPr lvl="1" eaLnBrk="1" hangingPunct="1"/>
            <a:r>
              <a:rPr lang="en-US" altLang="zh-CN" sz="2000" dirty="0"/>
              <a:t>QoS	Quality of Service</a:t>
            </a:r>
          </a:p>
          <a:p>
            <a:pPr lvl="1" eaLnBrk="1" hangingPunct="1"/>
            <a:r>
              <a:rPr lang="en-US" altLang="en-US" sz="2000" dirty="0"/>
              <a:t>RAN	Radio Access Network</a:t>
            </a:r>
          </a:p>
          <a:p>
            <a:pPr lvl="1" eaLnBrk="1" hangingPunct="1"/>
            <a:r>
              <a:rPr lang="en-US" altLang="en-US" sz="2000" dirty="0"/>
              <a:t>SLA	Service Level Agreement</a:t>
            </a:r>
          </a:p>
          <a:p>
            <a:pPr lvl="1" eaLnBrk="1" hangingPunct="1"/>
            <a:r>
              <a:rPr lang="en-US" altLang="en-US" sz="2000" dirty="0"/>
              <a:t>SDO	Standards Developing Organization</a:t>
            </a:r>
          </a:p>
          <a:p>
            <a:pPr lvl="1" eaLnBrk="1" hangingPunct="1"/>
            <a:r>
              <a:rPr lang="en-US" altLang="en-US" sz="2000" dirty="0"/>
              <a:t>TN	Transport Network </a:t>
            </a:r>
          </a:p>
          <a:p>
            <a:pPr lvl="1" eaLnBrk="1" hangingPunct="1"/>
            <a:r>
              <a:rPr lang="en-GB" altLang="zh-CN" sz="2000" dirty="0"/>
              <a:t>UE	User Equipment</a:t>
            </a:r>
          </a:p>
          <a:p>
            <a:pPr lvl="1" eaLnBrk="1" hangingPunct="1"/>
            <a:r>
              <a:rPr lang="en-US" altLang="en-US" sz="2000" dirty="0"/>
              <a:t>VISP	Virtualization Infrastructure Service Provider </a:t>
            </a:r>
            <a:endParaRPr lang="en-GB" altLang="en-US" sz="2000" dirty="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a:solidFill>
                  <a:srgbClr val="FF0000"/>
                </a:solidFill>
                <a:latin typeface="+mj-lt"/>
                <a:ea typeface="+mj-ea"/>
                <a:cs typeface="+mj-cs"/>
              </a:rPr>
              <a:t>Acronyms </a:t>
            </a:r>
            <a:endParaRPr lang="en-US" altLang="zh-CN" sz="3200" kern="0" dirty="0">
              <a:solidFill>
                <a:srgbClr val="FF0000"/>
              </a:solidFill>
            </a:endParaRPr>
          </a:p>
        </p:txBody>
      </p:sp>
    </p:spTree>
    <p:extLst>
      <p:ext uri="{BB962C8B-B14F-4D97-AF65-F5344CB8AC3E}">
        <p14:creationId xmlns:p14="http://schemas.microsoft.com/office/powerpoint/2010/main" val="2875925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11363" y="5575300"/>
            <a:ext cx="5138737" cy="519113"/>
          </a:xfrm>
          <a:prstGeom prst="rect">
            <a:avLst/>
          </a:prstGeom>
          <a:noFill/>
        </p:spPr>
        <p:txBody>
          <a:bodyPr>
            <a:spAutoFit/>
          </a:bodyPr>
          <a:lstStyle/>
          <a:p>
            <a:pPr algn="ctr">
              <a:defRPr/>
            </a:pPr>
            <a:r>
              <a:rPr lang="en-GB" sz="2800" b="1" dirty="0">
                <a:solidFill>
                  <a:schemeClr val="tx1">
                    <a:lumMod val="50000"/>
                    <a:lumOff val="50000"/>
                  </a:schemeClr>
                </a:solidFill>
                <a:latin typeface="Arial" charset="0"/>
                <a:cs typeface="+mn-cs"/>
              </a:rPr>
              <a:t>www.3gpp.org </a:t>
            </a:r>
          </a:p>
        </p:txBody>
      </p:sp>
      <p:sp>
        <p:nvSpPr>
          <p:cNvPr id="11" name="Rectangle 10"/>
          <p:cNvSpPr/>
          <p:nvPr/>
        </p:nvSpPr>
        <p:spPr>
          <a:xfrm>
            <a:off x="3932719" y="6094413"/>
            <a:ext cx="1467068" cy="261610"/>
          </a:xfrm>
          <a:prstGeom prst="rect">
            <a:avLst/>
          </a:prstGeom>
        </p:spPr>
        <p:txBody>
          <a:bodyPr wrap="none">
            <a:spAutoFit/>
          </a:bodyPr>
          <a:lstStyle/>
          <a:p>
            <a:pPr algn="ctr">
              <a:buFont typeface="Calibri" pitchFamily="34" charset="0"/>
              <a:buNone/>
              <a:defRPr/>
            </a:pPr>
            <a:r>
              <a:rPr lang="en-GB" sz="1100" b="1" dirty="0">
                <a:solidFill>
                  <a:schemeClr val="tx1">
                    <a:lumMod val="50000"/>
                    <a:lumOff val="50000"/>
                  </a:schemeClr>
                </a:solidFill>
                <a:latin typeface="Arial" charset="0"/>
                <a:cs typeface="+mn-cs"/>
              </a:rPr>
              <a:t>contact@3gpp.org </a:t>
            </a:r>
            <a:endParaRPr lang="en-US" sz="3600" b="1" dirty="0">
              <a:solidFill>
                <a:schemeClr val="tx1">
                  <a:lumMod val="50000"/>
                  <a:lumOff val="50000"/>
                </a:schemeClr>
              </a:solidFill>
              <a:latin typeface="Arial" charset="0"/>
              <a:cs typeface="+mn-cs"/>
            </a:endParaRPr>
          </a:p>
        </p:txBody>
      </p:sp>
      <p:sp>
        <p:nvSpPr>
          <p:cNvPr id="87044" name="Title 1"/>
          <p:cNvSpPr>
            <a:spLocks/>
          </p:cNvSpPr>
          <p:nvPr/>
        </p:nvSpPr>
        <p:spPr bwMode="auto">
          <a:xfrm>
            <a:off x="1870075"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GB" altLang="en-US" sz="6600" dirty="0">
                <a:solidFill>
                  <a:srgbClr val="FF0000"/>
                </a:solidFill>
              </a:rPr>
              <a:t>Thank You!</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0510" y="1492950"/>
            <a:ext cx="5826868" cy="40823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8"/>
          <p:cNvSpPr>
            <a:spLocks noChangeArrowheads="1"/>
          </p:cNvSpPr>
          <p:nvPr/>
        </p:nvSpPr>
        <p:spPr bwMode="auto">
          <a:xfrm>
            <a:off x="120254" y="1506141"/>
            <a:ext cx="5412581" cy="1154162"/>
          </a:xfrm>
          <a:prstGeom prst="rect">
            <a:avLst/>
          </a:prstGeom>
          <a:noFill/>
          <a:ln w="9525">
            <a:noFill/>
            <a:miter lim="800000"/>
            <a:headEnd/>
            <a:tailEnd/>
          </a:ln>
        </p:spPr>
        <p:txBody>
          <a:bodyPr>
            <a:spAutoFit/>
          </a:bodyPr>
          <a:lstStyle/>
          <a:p>
            <a:pPr marL="457189" indent="-457189">
              <a:lnSpc>
                <a:spcPct val="150000"/>
              </a:lnSpc>
              <a:buBlip>
                <a:blip r:embed="rId3"/>
              </a:buBlip>
              <a:defRPr/>
            </a:pPr>
            <a:r>
              <a:rPr lang="en-GB" sz="2800" dirty="0">
                <a:latin typeface="Calibri" pitchFamily="34" charset="0"/>
                <a:cs typeface="Arial" charset="0"/>
              </a:rPr>
              <a:t>Organizational Partners (SDOs)</a:t>
            </a:r>
            <a:endParaRPr lang="en-GB" sz="900" spc="225" dirty="0">
              <a:latin typeface="Calibri" pitchFamily="34" charset="0"/>
              <a:cs typeface="Arial" charset="0"/>
            </a:endParaRPr>
          </a:p>
          <a:p>
            <a:pPr marL="457189" lvl="1">
              <a:lnSpc>
                <a:spcPct val="150000"/>
              </a:lnSpc>
              <a:buClr>
                <a:srgbClr val="FF0000"/>
              </a:buClr>
              <a:defRPr/>
            </a:pPr>
            <a:endParaRPr lang="en-GB" sz="900" spc="225" dirty="0">
              <a:latin typeface="Calibri" pitchFamily="34" charset="0"/>
              <a:cs typeface="Arial" charset="0"/>
            </a:endParaRPr>
          </a:p>
          <a:p>
            <a:pPr marL="457189" lvl="1">
              <a:lnSpc>
                <a:spcPct val="150000"/>
              </a:lnSpc>
              <a:buClr>
                <a:srgbClr val="FF0000"/>
              </a:buClr>
              <a:defRPr/>
            </a:pPr>
            <a:endParaRPr lang="en-GB" sz="900" spc="225" dirty="0">
              <a:latin typeface="Calibri" pitchFamily="34" charset="0"/>
              <a:cs typeface="Arial" charset="0"/>
            </a:endParaRPr>
          </a:p>
        </p:txBody>
      </p:sp>
      <p:sp>
        <p:nvSpPr>
          <p:cNvPr id="46" name="כותרת 1"/>
          <p:cNvSpPr txBox="1">
            <a:spLocks/>
          </p:cNvSpPr>
          <p:nvPr/>
        </p:nvSpPr>
        <p:spPr bwMode="auto">
          <a:xfrm>
            <a:off x="1184857" y="254794"/>
            <a:ext cx="5184435" cy="490538"/>
          </a:xfrm>
          <a:prstGeom prst="rect">
            <a:avLst/>
          </a:prstGeom>
          <a:noFill/>
          <a:ln w="9525">
            <a:noFill/>
            <a:miter lim="800000"/>
            <a:headEnd/>
            <a:tailEnd/>
          </a:ln>
        </p:spPr>
        <p:txBody>
          <a:bodyPr anchor="ctr"/>
          <a:lstStyle/>
          <a:p>
            <a:pPr algn="ctr">
              <a:defRPr/>
            </a:pPr>
            <a:r>
              <a:rPr lang="fr-FR" sz="3300" dirty="0" err="1">
                <a:solidFill>
                  <a:srgbClr val="FF0000"/>
                </a:solidFill>
                <a:latin typeface="+mj-lt"/>
                <a:ea typeface="Calibri" pitchFamily="34" charset="0"/>
                <a:cs typeface="+mj-cs"/>
              </a:rPr>
              <a:t>Organizational</a:t>
            </a:r>
            <a:r>
              <a:rPr lang="fr-FR" sz="3300" dirty="0">
                <a:solidFill>
                  <a:srgbClr val="FF0000"/>
                </a:solidFill>
                <a:latin typeface="+mj-lt"/>
                <a:ea typeface="Calibri" pitchFamily="34" charset="0"/>
                <a:cs typeface="+mj-cs"/>
              </a:rPr>
              <a:t> </a:t>
            </a:r>
            <a:r>
              <a:rPr lang="fr-FR" sz="3300" dirty="0" err="1">
                <a:solidFill>
                  <a:srgbClr val="FF0000"/>
                </a:solidFill>
                <a:latin typeface="+mj-lt"/>
                <a:ea typeface="Calibri" pitchFamily="34" charset="0"/>
                <a:cs typeface="+mj-cs"/>
              </a:rPr>
              <a:t>Partners</a:t>
            </a:r>
            <a:r>
              <a:rPr lang="fr-FR" sz="3300" dirty="0">
                <a:solidFill>
                  <a:srgbClr val="FF0000"/>
                </a:solidFill>
                <a:latin typeface="+mj-lt"/>
                <a:ea typeface="Calibri" pitchFamily="34" charset="0"/>
                <a:cs typeface="+mj-cs"/>
              </a:rPr>
              <a:t> </a:t>
            </a:r>
            <a:endParaRPr lang="en-US" sz="3000" dirty="0">
              <a:solidFill>
                <a:srgbClr val="FF0000"/>
              </a:solidFill>
              <a:latin typeface="+mj-lt"/>
              <a:ea typeface="Calibri" pitchFamily="34" charset="0"/>
              <a:cs typeface="+mj-cs"/>
            </a:endParaRPr>
          </a:p>
        </p:txBody>
      </p:sp>
      <p:pic>
        <p:nvPicPr>
          <p:cNvPr id="8196"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34991" y="2537222"/>
            <a:ext cx="5156597"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94922" y="4191000"/>
            <a:ext cx="5238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54578" y="3794523"/>
            <a:ext cx="355997" cy="15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170760" y="3481388"/>
            <a:ext cx="50125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473553" y="3481387"/>
            <a:ext cx="395288" cy="386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906941" y="3381375"/>
            <a:ext cx="378619" cy="22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285560" y="3594497"/>
            <a:ext cx="64412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5"/>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66260" y="3184923"/>
            <a:ext cx="534590"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2" name="Rectangle 12"/>
          <p:cNvSpPr>
            <a:spLocks noChangeArrowheads="1"/>
          </p:cNvSpPr>
          <p:nvPr/>
        </p:nvSpPr>
        <p:spPr bwMode="auto">
          <a:xfrm>
            <a:off x="670322" y="2390775"/>
            <a:ext cx="4572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Blip>
                <a:blip r:embed="rId3"/>
              </a:buBlip>
              <a:defRPr sz="2800">
                <a:solidFill>
                  <a:schemeClr val="tx1"/>
                </a:solidFill>
                <a:latin typeface="Calibri" panose="020F0502020204030204" pitchFamily="34" charset="0"/>
              </a:defRPr>
            </a:lvl1pPr>
            <a:lvl2pPr marL="171450" indent="-1714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lvl="1" eaLnBrk="1" hangingPunct="1">
              <a:spcBef>
                <a:spcPct val="0"/>
              </a:spcBef>
              <a:buClrTx/>
              <a:defRPr/>
            </a:pPr>
            <a:r>
              <a:rPr lang="en-GB" altLang="en-US" sz="2000" dirty="0">
                <a:latin typeface="+mn-lt"/>
              </a:rPr>
              <a:t>ARIB (Japan) </a:t>
            </a:r>
          </a:p>
          <a:p>
            <a:pPr lvl="1" eaLnBrk="1" hangingPunct="1">
              <a:spcBef>
                <a:spcPct val="0"/>
              </a:spcBef>
              <a:buClrTx/>
              <a:defRPr/>
            </a:pPr>
            <a:r>
              <a:rPr lang="en-GB" altLang="en-US" sz="2000" dirty="0">
                <a:latin typeface="+mn-lt"/>
              </a:rPr>
              <a:t>ATIS (USA) </a:t>
            </a:r>
          </a:p>
          <a:p>
            <a:pPr lvl="1" eaLnBrk="1" hangingPunct="1">
              <a:spcBef>
                <a:spcPct val="0"/>
              </a:spcBef>
              <a:buClrTx/>
              <a:defRPr/>
            </a:pPr>
            <a:r>
              <a:rPr lang="en-GB" altLang="en-US" sz="2000" dirty="0">
                <a:latin typeface="+mn-lt"/>
              </a:rPr>
              <a:t>CCSA (China) </a:t>
            </a:r>
          </a:p>
          <a:p>
            <a:pPr>
              <a:spcBef>
                <a:spcPct val="0"/>
              </a:spcBef>
              <a:buFontTx/>
              <a:buChar char="•"/>
              <a:defRPr/>
            </a:pPr>
            <a:r>
              <a:rPr lang="en-GB" altLang="en-US" sz="2000" dirty="0">
                <a:latin typeface="+mn-lt"/>
              </a:rPr>
              <a:t>ETSI (Europe) </a:t>
            </a:r>
          </a:p>
          <a:p>
            <a:pPr>
              <a:spcBef>
                <a:spcPct val="0"/>
              </a:spcBef>
              <a:buFontTx/>
              <a:buChar char="•"/>
              <a:defRPr/>
            </a:pPr>
            <a:r>
              <a:rPr lang="en-GB" altLang="en-US" sz="2000" dirty="0">
                <a:latin typeface="+mn-lt"/>
              </a:rPr>
              <a:t>TTA (Korea) </a:t>
            </a:r>
          </a:p>
          <a:p>
            <a:pPr>
              <a:spcBef>
                <a:spcPct val="0"/>
              </a:spcBef>
              <a:buFontTx/>
              <a:buChar char="•"/>
              <a:defRPr/>
            </a:pPr>
            <a:r>
              <a:rPr lang="en-GB" altLang="en-US" sz="2000" dirty="0">
                <a:latin typeface="+mn-lt"/>
              </a:rPr>
              <a:t>TTC (Japan) </a:t>
            </a:r>
          </a:p>
          <a:p>
            <a:pPr>
              <a:spcBef>
                <a:spcPct val="0"/>
              </a:spcBef>
              <a:buFontTx/>
              <a:buChar char="•"/>
              <a:defRPr/>
            </a:pPr>
            <a:r>
              <a:rPr lang="en-GB" altLang="en-US" sz="2000" dirty="0">
                <a:latin typeface="+mn-lt"/>
              </a:rPr>
              <a:t>TSDSI (India)</a:t>
            </a:r>
          </a:p>
        </p:txBody>
      </p:sp>
    </p:spTree>
    <p:extLst>
      <p:ext uri="{BB962C8B-B14F-4D97-AF65-F5344CB8AC3E}">
        <p14:creationId xmlns:p14="http://schemas.microsoft.com/office/powerpoint/2010/main" val="3662787368"/>
      </p:ext>
    </p:extLst>
  </p:cSld>
  <p:clrMapOvr>
    <a:masterClrMapping/>
  </p:clrMapOvr>
  <p:transition spd="slow" advClick="0" advTm="30000">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8"/>
          <p:cNvSpPr>
            <a:spLocks noChangeArrowheads="1"/>
          </p:cNvSpPr>
          <p:nvPr/>
        </p:nvSpPr>
        <p:spPr bwMode="auto">
          <a:xfrm>
            <a:off x="120253" y="1391841"/>
            <a:ext cx="5548313" cy="1350370"/>
          </a:xfrm>
          <a:prstGeom prst="rect">
            <a:avLst/>
          </a:prstGeom>
          <a:noFill/>
          <a:ln w="9525">
            <a:noFill/>
            <a:miter lim="800000"/>
            <a:headEnd/>
            <a:tailEnd/>
          </a:ln>
        </p:spPr>
        <p:txBody>
          <a:bodyPr>
            <a:spAutoFit/>
          </a:bodyPr>
          <a:lstStyle/>
          <a:p>
            <a:pPr marL="214308" indent="-214308">
              <a:lnSpc>
                <a:spcPct val="150000"/>
              </a:lnSpc>
              <a:buClr>
                <a:srgbClr val="FF0000"/>
              </a:buClr>
              <a:buBlip>
                <a:blip r:embed="rId3"/>
              </a:buBlip>
              <a:defRPr/>
            </a:pPr>
            <a:r>
              <a:rPr lang="en-GB" sz="1600" b="1" dirty="0">
                <a:latin typeface="Calibri" pitchFamily="34" charset="0"/>
                <a:cs typeface="Arial" charset="0"/>
              </a:rPr>
              <a:t> </a:t>
            </a:r>
            <a:r>
              <a:rPr lang="en-GB" sz="2800" dirty="0">
                <a:latin typeface="Calibri" pitchFamily="34" charset="0"/>
                <a:cs typeface="Arial" charset="0"/>
              </a:rPr>
              <a:t>Market Representative Partners</a:t>
            </a:r>
          </a:p>
          <a:p>
            <a:pPr marL="546483" lvl="1" indent="-203592">
              <a:lnSpc>
                <a:spcPct val="150000"/>
              </a:lnSpc>
              <a:buClr>
                <a:srgbClr val="FF0000"/>
              </a:buClr>
              <a:buFont typeface="Arial" pitchFamily="34" charset="0"/>
              <a:buChar char="•"/>
              <a:defRPr/>
            </a:pPr>
            <a:r>
              <a:rPr lang="en-GB" sz="1600" dirty="0">
                <a:latin typeface="+mj-lt"/>
                <a:cs typeface="Arial" charset="0"/>
              </a:rPr>
              <a:t>17  Market partners representing  the broader industry:</a:t>
            </a:r>
          </a:p>
          <a:p>
            <a:pPr marL="546483" lvl="1" indent="-203592">
              <a:lnSpc>
                <a:spcPct val="150000"/>
              </a:lnSpc>
              <a:buClr>
                <a:srgbClr val="FF0000"/>
              </a:buClr>
              <a:defRPr/>
            </a:pPr>
            <a:r>
              <a:rPr lang="en-GB" sz="1050" dirty="0">
                <a:latin typeface="+mj-lt"/>
                <a:cs typeface="Arial" charset="0"/>
              </a:rPr>
              <a:t>	</a:t>
            </a:r>
            <a:endParaRPr lang="en-GB" sz="700" dirty="0">
              <a:latin typeface="Calibri" pitchFamily="34" charset="0"/>
              <a:cs typeface="Arial" charset="0"/>
            </a:endParaRPr>
          </a:p>
        </p:txBody>
      </p:sp>
      <p:sp>
        <p:nvSpPr>
          <p:cNvPr id="46" name="כותרת 1"/>
          <p:cNvSpPr txBox="1">
            <a:spLocks/>
          </p:cNvSpPr>
          <p:nvPr/>
        </p:nvSpPr>
        <p:spPr bwMode="auto">
          <a:xfrm>
            <a:off x="1120462" y="249436"/>
            <a:ext cx="6001555" cy="490538"/>
          </a:xfrm>
          <a:prstGeom prst="rect">
            <a:avLst/>
          </a:prstGeom>
          <a:noFill/>
          <a:ln w="9525">
            <a:noFill/>
            <a:miter lim="800000"/>
            <a:headEnd/>
            <a:tailEnd/>
          </a:ln>
        </p:spPr>
        <p:txBody>
          <a:bodyPr anchor="ctr"/>
          <a:lstStyle/>
          <a:p>
            <a:pPr algn="ctr">
              <a:defRPr/>
            </a:pPr>
            <a:r>
              <a:rPr lang="fr-FR" sz="3300" dirty="0" err="1">
                <a:solidFill>
                  <a:srgbClr val="FF0000"/>
                </a:solidFill>
                <a:latin typeface="+mj-lt"/>
                <a:ea typeface="Calibri" pitchFamily="34" charset="0"/>
                <a:cs typeface="+mj-cs"/>
              </a:rPr>
              <a:t>Market</a:t>
            </a:r>
            <a:r>
              <a:rPr lang="fr-FR" sz="3300" dirty="0">
                <a:solidFill>
                  <a:srgbClr val="FF0000"/>
                </a:solidFill>
                <a:latin typeface="+mj-lt"/>
                <a:ea typeface="Calibri" pitchFamily="34" charset="0"/>
                <a:cs typeface="+mj-cs"/>
              </a:rPr>
              <a:t> </a:t>
            </a:r>
            <a:r>
              <a:rPr lang="fr-FR" sz="3300" dirty="0" err="1">
                <a:solidFill>
                  <a:srgbClr val="FF0000"/>
                </a:solidFill>
                <a:latin typeface="+mj-lt"/>
                <a:ea typeface="Calibri" pitchFamily="34" charset="0"/>
                <a:cs typeface="+mj-cs"/>
              </a:rPr>
              <a:t>Representative</a:t>
            </a:r>
            <a:r>
              <a:rPr lang="fr-FR" sz="3300" dirty="0">
                <a:solidFill>
                  <a:srgbClr val="FF0000"/>
                </a:solidFill>
                <a:latin typeface="+mj-lt"/>
                <a:ea typeface="Calibri" pitchFamily="34" charset="0"/>
                <a:cs typeface="+mj-cs"/>
              </a:rPr>
              <a:t> </a:t>
            </a:r>
            <a:r>
              <a:rPr lang="fr-FR" sz="3300" dirty="0" err="1">
                <a:solidFill>
                  <a:srgbClr val="FF0000"/>
                </a:solidFill>
                <a:latin typeface="+mj-lt"/>
                <a:ea typeface="Calibri" pitchFamily="34" charset="0"/>
                <a:cs typeface="+mj-cs"/>
              </a:rPr>
              <a:t>Partners</a:t>
            </a:r>
            <a:endParaRPr lang="en-US" sz="3000" dirty="0">
              <a:solidFill>
                <a:srgbClr val="FF0000"/>
              </a:solidFill>
              <a:latin typeface="+mj-lt"/>
              <a:ea typeface="Calibri" pitchFamily="34" charset="0"/>
              <a:cs typeface="+mj-cs"/>
            </a:endParaRPr>
          </a:p>
        </p:txBody>
      </p:sp>
      <p:graphicFrame>
        <p:nvGraphicFramePr>
          <p:cNvPr id="3" name="Table 2"/>
          <p:cNvGraphicFramePr>
            <a:graphicFrameLocks noGrp="1"/>
          </p:cNvGraphicFramePr>
          <p:nvPr>
            <p:extLst/>
          </p:nvPr>
        </p:nvGraphicFramePr>
        <p:xfrm>
          <a:off x="325041" y="2788060"/>
          <a:ext cx="4516040" cy="3055638"/>
        </p:xfrm>
        <a:graphic>
          <a:graphicData uri="http://schemas.openxmlformats.org/drawingml/2006/table">
            <a:tbl>
              <a:tblPr firstRow="1" bandRow="1">
                <a:tableStyleId>{5C22544A-7EE6-4342-B048-85BDC9FD1C3A}</a:tableStyleId>
              </a:tblPr>
              <a:tblGrid>
                <a:gridCol w="2258020">
                  <a:extLst>
                    <a:ext uri="{9D8B030D-6E8A-4147-A177-3AD203B41FA5}">
                      <a16:colId xmlns:a16="http://schemas.microsoft.com/office/drawing/2014/main" val="20000"/>
                    </a:ext>
                  </a:extLst>
                </a:gridCol>
                <a:gridCol w="2258020">
                  <a:extLst>
                    <a:ext uri="{9D8B030D-6E8A-4147-A177-3AD203B41FA5}">
                      <a16:colId xmlns:a16="http://schemas.microsoft.com/office/drawing/2014/main" val="20001"/>
                    </a:ext>
                  </a:extLst>
                </a:gridCol>
              </a:tblGrid>
              <a:tr h="2227006">
                <a:tc>
                  <a:txBody>
                    <a:bodyPr/>
                    <a:lstStyle/>
                    <a:p>
                      <a:pPr marL="171450" indent="-171450">
                        <a:buFont typeface="Arial" panose="020B0604020202020204" pitchFamily="34" charset="0"/>
                        <a:buChar char="•"/>
                      </a:pPr>
                      <a:r>
                        <a:rPr lang="en-GB" sz="1400" b="0" dirty="0">
                          <a:solidFill>
                            <a:schemeClr val="tx1"/>
                          </a:solidFill>
                          <a:latin typeface="+mn-lt"/>
                          <a:cs typeface="Arial" charset="0"/>
                        </a:rPr>
                        <a:t>5G Americas, </a:t>
                      </a:r>
                    </a:p>
                    <a:p>
                      <a:pPr marL="171450" marR="0" lvl="0" indent="-1714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5G Infrastructure Association,</a:t>
                      </a:r>
                    </a:p>
                    <a:p>
                      <a:pPr marL="171450" indent="-171450">
                        <a:buFont typeface="Arial" panose="020B0604020202020204" pitchFamily="34" charset="0"/>
                        <a:buChar char="•"/>
                      </a:pPr>
                      <a:r>
                        <a:rPr lang="en-GB" sz="1400" b="0" dirty="0">
                          <a:solidFill>
                            <a:schemeClr val="tx1"/>
                          </a:solidFill>
                          <a:latin typeface="+mn-lt"/>
                          <a:cs typeface="Arial" charset="0"/>
                        </a:rPr>
                        <a:t>COAI (India),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CTIA</a:t>
                      </a:r>
                      <a:r>
                        <a:rPr lang="en-GB" sz="1400" b="0" dirty="0">
                          <a:solidFill>
                            <a:schemeClr val="tx1"/>
                          </a:solidFill>
                          <a:latin typeface="+mn-lt"/>
                          <a:cs typeface="+mn-cs"/>
                        </a:rPr>
                        <a:t>,</a:t>
                      </a:r>
                      <a:endParaRPr lang="en-GB" sz="1400" b="0" dirty="0">
                        <a:solidFill>
                          <a:schemeClr val="tx1"/>
                        </a:solidFill>
                        <a:latin typeface="+mn-lt"/>
                        <a:cs typeface="Arial" charset="0"/>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GCF,</a:t>
                      </a:r>
                    </a:p>
                    <a:p>
                      <a:pPr marL="171450" indent="-171450">
                        <a:buFont typeface="Arial" panose="020B0604020202020204" pitchFamily="34" charset="0"/>
                        <a:buChar char="•"/>
                      </a:pPr>
                      <a:r>
                        <a:rPr lang="en-GB" sz="1400" b="0" dirty="0">
                          <a:solidFill>
                            <a:schemeClr val="tx1"/>
                          </a:solidFill>
                          <a:latin typeface="+mn-lt"/>
                          <a:cs typeface="Arial" charset="0"/>
                        </a:rPr>
                        <a:t>GSA, </a:t>
                      </a:r>
                    </a:p>
                    <a:p>
                      <a:pPr marL="171450" indent="-171450">
                        <a:buFont typeface="Arial" panose="020B0604020202020204" pitchFamily="34" charset="0"/>
                        <a:buChar char="•"/>
                      </a:pPr>
                      <a:r>
                        <a:rPr lang="en-GB" sz="1400" b="0" dirty="0">
                          <a:solidFill>
                            <a:schemeClr val="tx1"/>
                          </a:solidFill>
                          <a:latin typeface="+mn-lt"/>
                          <a:cs typeface="Arial" charset="0"/>
                        </a:rPr>
                        <a:t>GSMA, </a:t>
                      </a:r>
                    </a:p>
                    <a:p>
                      <a:pPr marL="171450" indent="-171450">
                        <a:buFont typeface="Arial" panose="020B0604020202020204" pitchFamily="34" charset="0"/>
                        <a:buChar char="•"/>
                      </a:pPr>
                      <a:r>
                        <a:rPr lang="en-GB" sz="1400" b="0" kern="1200" dirty="0">
                          <a:solidFill>
                            <a:schemeClr val="tx1"/>
                          </a:solidFill>
                          <a:latin typeface="+mn-lt"/>
                          <a:ea typeface="+mn-ea"/>
                          <a:cs typeface="Arial" charset="0"/>
                        </a:rPr>
                        <a:t>IPV6 Forum, </a:t>
                      </a:r>
                    </a:p>
                    <a:p>
                      <a:pPr marL="171450" indent="-171450">
                        <a:buFont typeface="Arial" panose="020B0604020202020204" pitchFamily="34" charset="0"/>
                        <a:buChar char="•"/>
                      </a:pPr>
                      <a:endParaRPr lang="en-GB" sz="1400" b="0" dirty="0">
                        <a:solidFill>
                          <a:schemeClr val="tx1"/>
                        </a:solidFill>
                        <a:latin typeface="+mn-lt"/>
                      </a:endParaRPr>
                    </a:p>
                  </a:txBody>
                  <a:tcPr marL="68542" marR="68542" marT="34299" marB="34299">
                    <a:noFill/>
                  </a:tcPr>
                </a:tc>
                <a:tc>
                  <a:txBody>
                    <a:bodyPr/>
                    <a:lstStyle/>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kern="1200" dirty="0">
                          <a:solidFill>
                            <a:schemeClr val="tx1"/>
                          </a:solidFill>
                          <a:latin typeface="+mn-lt"/>
                          <a:ea typeface="+mn-ea"/>
                          <a:cs typeface="Arial" charset="0"/>
                        </a:rPr>
                        <a:t>MDG (formerly CDG), </a:t>
                      </a:r>
                      <a:endParaRPr lang="en-GB" sz="1400" b="0" dirty="0">
                        <a:solidFill>
                          <a:schemeClr val="tx1"/>
                        </a:solidFill>
                        <a:latin typeface="+mn-lt"/>
                        <a:cs typeface="Arial" charset="0"/>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NGMN Alliance,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Public Safety Communication Europe (PSCE) Forum,</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Small Cell Forum,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TCCA,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TD Industry Alliance,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TD-Forum,</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0" dirty="0">
                          <a:solidFill>
                            <a:schemeClr val="tx1"/>
                          </a:solidFill>
                          <a:latin typeface="+mn-lt"/>
                          <a:cs typeface="Arial" charset="0"/>
                        </a:rPr>
                        <a:t>Wireless Broadband Alliance</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400" b="0" dirty="0">
                        <a:solidFill>
                          <a:schemeClr val="tx1"/>
                        </a:solidFill>
                        <a:latin typeface="+mn-lt"/>
                        <a:cs typeface="Arial"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400" b="1" dirty="0">
                          <a:solidFill>
                            <a:srgbClr val="72AF2F"/>
                          </a:solidFill>
                          <a:latin typeface="+mn-lt"/>
                          <a:cs typeface="Arial" charset="0"/>
                        </a:rPr>
                        <a:t>NEW</a:t>
                      </a:r>
                      <a:r>
                        <a:rPr lang="en-GB" sz="1400" b="0" baseline="0" dirty="0">
                          <a:solidFill>
                            <a:schemeClr val="tx1"/>
                          </a:solidFill>
                          <a:latin typeface="+mn-lt"/>
                          <a:cs typeface="Arial" charset="0"/>
                        </a:rPr>
                        <a:t>: 5G Automotive Association (5GAA)</a:t>
                      </a:r>
                    </a:p>
                  </a:txBody>
                  <a:tcPr marL="68542" marR="68542" marT="34299" marB="34299">
                    <a:noFill/>
                  </a:tcPr>
                </a:tc>
                <a:extLst>
                  <a:ext uri="{0D108BD9-81ED-4DB2-BD59-A6C34878D82A}">
                    <a16:rowId xmlns:a16="http://schemas.microsoft.com/office/drawing/2014/main" val="10000"/>
                  </a:ext>
                </a:extLst>
              </a:tr>
            </a:tbl>
          </a:graphicData>
        </a:graphic>
      </p:graphicFrame>
      <p:pic>
        <p:nvPicPr>
          <p:cNvPr id="10252"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1081" y="2719388"/>
            <a:ext cx="3920729" cy="2218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3786091"/>
      </p:ext>
    </p:extLst>
  </p:cSld>
  <p:clrMapOvr>
    <a:masterClrMapping/>
  </p:clrMapOvr>
  <p:transition spd="slow" advClick="0" advTm="30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2128" y="1595437"/>
            <a:ext cx="1528763" cy="1006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0669" y="2817019"/>
            <a:ext cx="1559719" cy="882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itle 1"/>
          <p:cNvSpPr>
            <a:spLocks noGrp="1"/>
          </p:cNvSpPr>
          <p:nvPr>
            <p:ph type="title"/>
          </p:nvPr>
        </p:nvSpPr>
        <p:spPr>
          <a:xfrm>
            <a:off x="451792" y="227411"/>
            <a:ext cx="8229600" cy="683419"/>
          </a:xfrm>
        </p:spPr>
        <p:txBody>
          <a:bodyPr/>
          <a:lstStyle/>
          <a:p>
            <a:pPr>
              <a:defRPr/>
            </a:pPr>
            <a:r>
              <a:rPr lang="en-US" altLang="ja-JP" dirty="0"/>
              <a:t>The 3GPP-centric standards map</a:t>
            </a:r>
            <a:endParaRPr lang="en-US" altLang="en-US" dirty="0"/>
          </a:p>
        </p:txBody>
      </p:sp>
      <p:grpSp>
        <p:nvGrpSpPr>
          <p:cNvPr id="12293" name="Group 6"/>
          <p:cNvGrpSpPr>
            <a:grpSpLocks/>
          </p:cNvGrpSpPr>
          <p:nvPr/>
        </p:nvGrpSpPr>
        <p:grpSpPr bwMode="auto">
          <a:xfrm>
            <a:off x="108348" y="1554957"/>
            <a:ext cx="8392715" cy="3946922"/>
            <a:chOff x="-86792" y="753348"/>
            <a:chExt cx="9223826" cy="4039315"/>
          </a:xfrm>
        </p:grpSpPr>
        <p:sp>
          <p:nvSpPr>
            <p:cNvPr id="8" name="AutoShape 26"/>
            <p:cNvSpPr>
              <a:spLocks noChangeArrowheads="1"/>
            </p:cNvSpPr>
            <p:nvPr/>
          </p:nvSpPr>
          <p:spPr bwMode="auto">
            <a:xfrm>
              <a:off x="7742141" y="4207785"/>
              <a:ext cx="1258806" cy="481306"/>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11" name="AutoShape 4"/>
            <p:cNvSpPr>
              <a:spLocks noChangeArrowheads="1"/>
            </p:cNvSpPr>
            <p:nvPr/>
          </p:nvSpPr>
          <p:spPr bwMode="auto">
            <a:xfrm>
              <a:off x="125190" y="1065283"/>
              <a:ext cx="1839793" cy="616559"/>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eaLnBrk="1" hangingPunct="1">
                <a:defRPr/>
              </a:pPr>
              <a:endParaRPr lang="ja-JP" altLang="en-US" sz="750"/>
            </a:p>
          </p:txBody>
        </p:sp>
        <p:sp>
          <p:nvSpPr>
            <p:cNvPr id="12" name="Rectangle 5"/>
            <p:cNvSpPr>
              <a:spLocks noChangeArrowheads="1"/>
            </p:cNvSpPr>
            <p:nvPr/>
          </p:nvSpPr>
          <p:spPr bwMode="auto">
            <a:xfrm>
              <a:off x="1000596" y="1249276"/>
              <a:ext cx="990557" cy="283483"/>
            </a:xfrm>
            <a:prstGeom prst="rect">
              <a:avLst/>
            </a:prstGeom>
            <a:noFill/>
            <a:ln w="38100" algn="ctr">
              <a:noFill/>
              <a:miter lim="800000"/>
              <a:headEnd/>
              <a:tailEnd/>
            </a:ln>
          </p:spPr>
          <p:txBody>
            <a:bodyPr>
              <a:spAutoFit/>
            </a:bodyPr>
            <a:lstStyle/>
            <a:p>
              <a:pPr eaLnBrk="1" hangingPunct="1">
                <a:defRPr/>
              </a:pPr>
              <a:r>
                <a:rPr kumimoji="1" lang="en-US" altLang="ja-JP" sz="1200" dirty="0">
                  <a:latin typeface="+mn-lt"/>
                </a:rPr>
                <a:t>ITU-R/T</a:t>
              </a:r>
            </a:p>
          </p:txBody>
        </p:sp>
        <p:pic>
          <p:nvPicPr>
            <p:cNvPr id="12306" name="Picture 6" descr="logo_iet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43201" y="1127114"/>
              <a:ext cx="661988" cy="26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11"/>
            <p:cNvSpPr>
              <a:spLocks noChangeArrowheads="1"/>
            </p:cNvSpPr>
            <p:nvPr/>
          </p:nvSpPr>
          <p:spPr bwMode="auto">
            <a:xfrm>
              <a:off x="3832254" y="753348"/>
              <a:ext cx="1875124" cy="1551146"/>
            </a:xfrm>
            <a:prstGeom prst="roundRect">
              <a:avLst>
                <a:gd name="adj" fmla="val 9769"/>
              </a:avLst>
            </a:prstGeom>
            <a:noFill/>
            <a:ln>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sz="750"/>
            </a:p>
          </p:txBody>
        </p:sp>
        <p:pic>
          <p:nvPicPr>
            <p:cNvPr id="12308" name="Picture 12" descr="OMA Web Site">
              <a:hlinkClick r:id="rId6" tooltip="OMA Web Sit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21456" y="1572309"/>
              <a:ext cx="920750" cy="19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09" name="Group 81"/>
            <p:cNvGrpSpPr>
              <a:grpSpLocks/>
            </p:cNvGrpSpPr>
            <p:nvPr/>
          </p:nvGrpSpPr>
          <p:grpSpPr bwMode="auto">
            <a:xfrm>
              <a:off x="-86792" y="2175333"/>
              <a:ext cx="902886" cy="1337909"/>
              <a:chOff x="-86792" y="2900556"/>
              <a:chExt cx="902886" cy="1784211"/>
            </a:xfrm>
          </p:grpSpPr>
          <p:sp>
            <p:nvSpPr>
              <p:cNvPr id="68" name="AutoShape 9"/>
              <p:cNvSpPr>
                <a:spLocks noChangeArrowheads="1"/>
              </p:cNvSpPr>
              <p:nvPr/>
            </p:nvSpPr>
            <p:spPr bwMode="auto">
              <a:xfrm rot="16200000">
                <a:off x="-180694" y="3687979"/>
                <a:ext cx="1784211" cy="209365"/>
              </a:xfrm>
              <a:prstGeom prst="rightArrow">
                <a:avLst>
                  <a:gd name="adj1" fmla="val 50000"/>
                  <a:gd name="adj2" fmla="val 141246"/>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p>
            </p:txBody>
          </p:sp>
          <p:sp>
            <p:nvSpPr>
              <p:cNvPr id="69" name="Text Box 16"/>
              <p:cNvSpPr txBox="1">
                <a:spLocks noChangeArrowheads="1"/>
              </p:cNvSpPr>
              <p:nvPr/>
            </p:nvSpPr>
            <p:spPr bwMode="auto">
              <a:xfrm>
                <a:off x="-86792" y="3613915"/>
                <a:ext cx="850544" cy="441056"/>
              </a:xfrm>
              <a:prstGeom prst="rect">
                <a:avLst/>
              </a:prstGeom>
              <a:noFill/>
              <a:ln w="9525">
                <a:noFill/>
                <a:miter lim="800000"/>
                <a:headEnd/>
                <a:tailEnd/>
              </a:ln>
            </p:spPr>
            <p:txBody>
              <a:bodyPr>
                <a:spAutoFit/>
              </a:bodyPr>
              <a:lstStyle/>
              <a:p>
                <a:pPr algn="ctr" eaLnBrk="1" hangingPunct="1">
                  <a:defRPr/>
                </a:pPr>
                <a:r>
                  <a:rPr kumimoji="1" lang="en-US" altLang="ja-JP" sz="750" dirty="0">
                    <a:solidFill>
                      <a:schemeClr val="tx2"/>
                    </a:solidFill>
                    <a:latin typeface="+mn-lt"/>
                  </a:rPr>
                  <a:t>Reference to 3GPP specs</a:t>
                </a:r>
              </a:p>
            </p:txBody>
          </p:sp>
        </p:grpSp>
        <p:grpSp>
          <p:nvGrpSpPr>
            <p:cNvPr id="12310" name="Group 79"/>
            <p:cNvGrpSpPr>
              <a:grpSpLocks/>
            </p:cNvGrpSpPr>
            <p:nvPr/>
          </p:nvGrpSpPr>
          <p:grpSpPr bwMode="auto">
            <a:xfrm>
              <a:off x="4723363" y="2593277"/>
              <a:ext cx="1046823" cy="1342783"/>
              <a:chOff x="4723363" y="3457821"/>
              <a:chExt cx="1046823" cy="1789259"/>
            </a:xfrm>
          </p:grpSpPr>
          <p:sp>
            <p:nvSpPr>
              <p:cNvPr id="66" name="AutoShape 17"/>
              <p:cNvSpPr>
                <a:spLocks noChangeArrowheads="1"/>
              </p:cNvSpPr>
              <p:nvPr/>
            </p:nvSpPr>
            <p:spPr bwMode="auto">
              <a:xfrm>
                <a:off x="4723363" y="3457821"/>
                <a:ext cx="191045" cy="1789259"/>
              </a:xfrm>
              <a:prstGeom prst="upDownArrow">
                <a:avLst>
                  <a:gd name="adj1" fmla="val 50000"/>
                  <a:gd name="adj2" fmla="val 78382"/>
                </a:avLst>
              </a:prstGeom>
              <a:ln>
                <a:headEnd/>
                <a:tailEnd/>
              </a:ln>
            </p:spPr>
            <p:style>
              <a:lnRef idx="1">
                <a:schemeClr val="accent4"/>
              </a:lnRef>
              <a:fillRef idx="3">
                <a:schemeClr val="accent4"/>
              </a:fillRef>
              <a:effectRef idx="2">
                <a:schemeClr val="accent4"/>
              </a:effectRef>
              <a:fontRef idx="minor">
                <a:schemeClr val="lt1"/>
              </a:fontRef>
            </p:style>
            <p:txBody>
              <a:bodyPr vert="eaVert" wrap="none" anchor="ctr"/>
              <a:lstStyle/>
              <a:p>
                <a:pPr eaLnBrk="1" hangingPunct="1">
                  <a:defRPr/>
                </a:pPr>
                <a:endParaRPr lang="ja-JP" altLang="en-US" sz="750"/>
              </a:p>
            </p:txBody>
          </p:sp>
          <p:sp>
            <p:nvSpPr>
              <p:cNvPr id="67" name="Text Box 18"/>
              <p:cNvSpPr txBox="1">
                <a:spLocks noChangeArrowheads="1"/>
              </p:cNvSpPr>
              <p:nvPr/>
            </p:nvSpPr>
            <p:spPr bwMode="auto">
              <a:xfrm>
                <a:off x="4867300" y="3902700"/>
                <a:ext cx="902886" cy="834179"/>
              </a:xfrm>
              <a:prstGeom prst="rect">
                <a:avLst/>
              </a:prstGeom>
              <a:noFill/>
              <a:ln w="9525">
                <a:noFill/>
                <a:miter lim="800000"/>
                <a:headEnd/>
                <a:tailEnd/>
              </a:ln>
            </p:spPr>
            <p:txBody>
              <a:bodyPr>
                <a:spAutoFit/>
              </a:bodyPr>
              <a:lstStyle/>
              <a:p>
                <a:pPr algn="ctr" eaLnBrk="1" hangingPunct="1">
                  <a:defRPr/>
                </a:pPr>
                <a:r>
                  <a:rPr kumimoji="1" lang="en-US" altLang="ja-JP" sz="675" dirty="0">
                    <a:solidFill>
                      <a:schemeClr val="tx2"/>
                    </a:solidFill>
                    <a:latin typeface="+mn-lt"/>
                  </a:rPr>
                  <a:t>SDO Partners govern the project &amp; transpose 3GPP specs locally</a:t>
                </a:r>
              </a:p>
            </p:txBody>
          </p:sp>
        </p:grpSp>
        <p:sp>
          <p:nvSpPr>
            <p:cNvPr id="22" name="AutoShape 22"/>
            <p:cNvSpPr>
              <a:spLocks noChangeArrowheads="1"/>
            </p:cNvSpPr>
            <p:nvPr/>
          </p:nvSpPr>
          <p:spPr bwMode="auto">
            <a:xfrm>
              <a:off x="1564573" y="4209003"/>
              <a:ext cx="1871198" cy="487398"/>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3" name="AutoShape 23"/>
            <p:cNvSpPr>
              <a:spLocks noChangeArrowheads="1"/>
            </p:cNvSpPr>
            <p:nvPr/>
          </p:nvSpPr>
          <p:spPr bwMode="auto">
            <a:xfrm>
              <a:off x="99019" y="4217533"/>
              <a:ext cx="1368722" cy="478869"/>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4" name="AutoShape 24"/>
            <p:cNvSpPr>
              <a:spLocks noChangeArrowheads="1"/>
            </p:cNvSpPr>
            <p:nvPr/>
          </p:nvSpPr>
          <p:spPr bwMode="auto">
            <a:xfrm>
              <a:off x="3522133" y="4217533"/>
              <a:ext cx="1367413" cy="478869"/>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5" name="AutoShape 25"/>
            <p:cNvSpPr>
              <a:spLocks noChangeArrowheads="1"/>
            </p:cNvSpPr>
            <p:nvPr/>
          </p:nvSpPr>
          <p:spPr bwMode="auto">
            <a:xfrm>
              <a:off x="4973292" y="4209003"/>
              <a:ext cx="1368722" cy="480087"/>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sp>
          <p:nvSpPr>
            <p:cNvPr id="26" name="AutoShape 26"/>
            <p:cNvSpPr>
              <a:spLocks noChangeArrowheads="1"/>
            </p:cNvSpPr>
            <p:nvPr/>
          </p:nvSpPr>
          <p:spPr bwMode="auto">
            <a:xfrm>
              <a:off x="6427069" y="4207785"/>
              <a:ext cx="1257497" cy="482524"/>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sz="750">
                <a:latin typeface="+mn-lt"/>
              </a:endParaRPr>
            </a:p>
          </p:txBody>
        </p:sp>
        <p:pic>
          <p:nvPicPr>
            <p:cNvPr id="12316" name="Picture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4638" y="4354513"/>
              <a:ext cx="895350"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17" name="Group 76"/>
            <p:cNvGrpSpPr>
              <a:grpSpLocks/>
            </p:cNvGrpSpPr>
            <p:nvPr/>
          </p:nvGrpSpPr>
          <p:grpSpPr bwMode="auto">
            <a:xfrm>
              <a:off x="5907583" y="1765919"/>
              <a:ext cx="1916996" cy="437440"/>
              <a:chOff x="5907583" y="2355622"/>
              <a:chExt cx="1916996" cy="582101"/>
            </a:xfrm>
          </p:grpSpPr>
          <p:sp>
            <p:nvSpPr>
              <p:cNvPr id="62" name="AutoShape 20"/>
              <p:cNvSpPr>
                <a:spLocks noChangeArrowheads="1"/>
              </p:cNvSpPr>
              <p:nvPr/>
            </p:nvSpPr>
            <p:spPr bwMode="auto">
              <a:xfrm rot="17032026">
                <a:off x="6594332" y="1929926"/>
                <a:ext cx="321048" cy="1694546"/>
              </a:xfrm>
              <a:prstGeom prst="upDownArrow">
                <a:avLst>
                  <a:gd name="adj1" fmla="val 50000"/>
                  <a:gd name="adj2" fmla="val 63382"/>
                </a:avLst>
              </a:prstGeom>
              <a:ln>
                <a:headEnd/>
                <a:tailEnd/>
              </a:ln>
            </p:spPr>
            <p:style>
              <a:lnRef idx="1">
                <a:schemeClr val="accent4"/>
              </a:lnRef>
              <a:fillRef idx="3">
                <a:schemeClr val="accent4"/>
              </a:fillRef>
              <a:effectRef idx="2">
                <a:schemeClr val="accent4"/>
              </a:effectRef>
              <a:fontRef idx="minor">
                <a:schemeClr val="lt1"/>
              </a:fontRef>
            </p:style>
            <p:txBody>
              <a:bodyPr vert="eaVert" wrap="none" anchor="ctr"/>
              <a:lstStyle/>
              <a:p>
                <a:pPr eaLnBrk="1" hangingPunct="1">
                  <a:defRPr/>
                </a:pPr>
                <a:endParaRPr lang="ja-JP" altLang="en-US" sz="750">
                  <a:solidFill>
                    <a:schemeClr val="tx2"/>
                  </a:solidFill>
                </a:endParaRPr>
              </a:p>
            </p:txBody>
          </p:sp>
          <p:sp>
            <p:nvSpPr>
              <p:cNvPr id="63" name="Text Box 33"/>
              <p:cNvSpPr txBox="1">
                <a:spLocks noChangeArrowheads="1"/>
              </p:cNvSpPr>
              <p:nvPr/>
            </p:nvSpPr>
            <p:spPr bwMode="auto">
              <a:xfrm>
                <a:off x="6616806" y="2355622"/>
                <a:ext cx="1207773" cy="314359"/>
              </a:xfrm>
              <a:prstGeom prst="rect">
                <a:avLst/>
              </a:prstGeom>
              <a:noFill/>
              <a:ln w="9525">
                <a:noFill/>
                <a:miter lim="800000"/>
                <a:headEnd/>
                <a:tailEnd/>
              </a:ln>
            </p:spPr>
            <p:txBody>
              <a:bodyPr>
                <a:spAutoFit/>
              </a:bodyPr>
              <a:lstStyle/>
              <a:p>
                <a:pPr algn="ctr" eaLnBrk="1" hangingPunct="1">
                  <a:defRPr/>
                </a:pPr>
                <a:r>
                  <a:rPr kumimoji="1" lang="en-US" altLang="ja-JP" sz="900" dirty="0">
                    <a:solidFill>
                      <a:schemeClr val="tx2"/>
                    </a:solidFill>
                    <a:latin typeface="+mn-lt"/>
                  </a:rPr>
                  <a:t>Cross reference</a:t>
                </a:r>
              </a:p>
            </p:txBody>
          </p:sp>
        </p:grpSp>
        <p:pic>
          <p:nvPicPr>
            <p:cNvPr id="12318" name="Picture 35" descr="WIFI_Alliance_Logo">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31628" y="2689221"/>
              <a:ext cx="549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9" name="Picture 36" descr="IEEE Logo">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39453" y="3196612"/>
              <a:ext cx="730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AutoShape 37"/>
            <p:cNvSpPr>
              <a:spLocks noChangeArrowheads="1"/>
            </p:cNvSpPr>
            <p:nvPr/>
          </p:nvSpPr>
          <p:spPr bwMode="auto">
            <a:xfrm>
              <a:off x="7848133" y="937341"/>
              <a:ext cx="1110941" cy="2696532"/>
            </a:xfrm>
            <a:prstGeom prst="roundRect">
              <a:avLst>
                <a:gd name="adj" fmla="val 16667"/>
              </a:avLst>
            </a:prstGeom>
            <a:noFill/>
            <a:ln w="3175">
              <a:solidFill>
                <a:schemeClr val="tx1"/>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eaLnBrk="1" hangingPunct="1">
                <a:defRPr/>
              </a:pPr>
              <a:endParaRPr lang="ja-JP" altLang="en-US" sz="750"/>
            </a:p>
          </p:txBody>
        </p:sp>
        <p:grpSp>
          <p:nvGrpSpPr>
            <p:cNvPr id="12321" name="Group 77"/>
            <p:cNvGrpSpPr>
              <a:grpSpLocks/>
            </p:cNvGrpSpPr>
            <p:nvPr/>
          </p:nvGrpSpPr>
          <p:grpSpPr bwMode="auto">
            <a:xfrm>
              <a:off x="3168546" y="1739111"/>
              <a:ext cx="743808" cy="531264"/>
              <a:chOff x="3165462" y="2314709"/>
              <a:chExt cx="744632" cy="711077"/>
            </a:xfrm>
          </p:grpSpPr>
          <p:sp>
            <p:nvSpPr>
              <p:cNvPr id="60" name="AutoShape 40"/>
              <p:cNvSpPr>
                <a:spLocks noChangeArrowheads="1"/>
              </p:cNvSpPr>
              <p:nvPr/>
            </p:nvSpPr>
            <p:spPr bwMode="auto">
              <a:xfrm rot="20310549">
                <a:off x="3431670" y="2779518"/>
                <a:ext cx="369414" cy="246268"/>
              </a:xfrm>
              <a:prstGeom prst="rightArrow">
                <a:avLst>
                  <a:gd name="adj1" fmla="val 50000"/>
                  <a:gd name="adj2" fmla="val 66092"/>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solidFill>
                    <a:schemeClr val="tx2"/>
                  </a:solidFill>
                </a:endParaRPr>
              </a:p>
            </p:txBody>
          </p:sp>
          <p:sp>
            <p:nvSpPr>
              <p:cNvPr id="61" name="Text Box 41"/>
              <p:cNvSpPr txBox="1">
                <a:spLocks noChangeArrowheads="1"/>
              </p:cNvSpPr>
              <p:nvPr/>
            </p:nvSpPr>
            <p:spPr bwMode="auto">
              <a:xfrm>
                <a:off x="3165462" y="2314709"/>
                <a:ext cx="744632" cy="411051"/>
              </a:xfrm>
              <a:prstGeom prst="rect">
                <a:avLst/>
              </a:prstGeom>
              <a:noFill/>
              <a:ln w="9525">
                <a:noFill/>
                <a:miter lim="800000"/>
                <a:headEnd/>
                <a:tailEnd/>
              </a:ln>
            </p:spPr>
            <p:txBody>
              <a:bodyPr wrap="none">
                <a:spAutoFit/>
              </a:bodyPr>
              <a:lstStyle/>
              <a:p>
                <a:pPr algn="ctr" eaLnBrk="1" hangingPunct="1">
                  <a:defRPr/>
                </a:pPr>
                <a:r>
                  <a:rPr kumimoji="1" lang="en-US" altLang="ja-JP" sz="675" dirty="0">
                    <a:solidFill>
                      <a:schemeClr val="tx2"/>
                    </a:solidFill>
                    <a:latin typeface="+mn-lt"/>
                  </a:rPr>
                  <a:t>Direct</a:t>
                </a:r>
              </a:p>
              <a:p>
                <a:pPr algn="ctr" eaLnBrk="1" hangingPunct="1">
                  <a:defRPr/>
                </a:pPr>
                <a:r>
                  <a:rPr kumimoji="1" lang="en-US" altLang="ja-JP" sz="675" dirty="0">
                    <a:solidFill>
                      <a:schemeClr val="tx2"/>
                    </a:solidFill>
                    <a:latin typeface="+mn-lt"/>
                  </a:rPr>
                  <a:t>Requirements</a:t>
                </a:r>
              </a:p>
            </p:txBody>
          </p:sp>
        </p:grpSp>
        <p:sp>
          <p:nvSpPr>
            <p:cNvPr id="33" name="Text Box 44"/>
            <p:cNvSpPr txBox="1">
              <a:spLocks noChangeArrowheads="1"/>
            </p:cNvSpPr>
            <p:nvPr/>
          </p:nvSpPr>
          <p:spPr bwMode="auto">
            <a:xfrm>
              <a:off x="2205752" y="4072531"/>
              <a:ext cx="546494"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Japan</a:t>
              </a:r>
            </a:p>
          </p:txBody>
        </p:sp>
        <p:sp>
          <p:nvSpPr>
            <p:cNvPr id="34" name="Text Box 45"/>
            <p:cNvSpPr txBox="1">
              <a:spLocks noChangeArrowheads="1"/>
            </p:cNvSpPr>
            <p:nvPr/>
          </p:nvSpPr>
          <p:spPr bwMode="auto">
            <a:xfrm>
              <a:off x="581866" y="4079842"/>
              <a:ext cx="370320"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EU</a:t>
              </a:r>
            </a:p>
          </p:txBody>
        </p:sp>
        <p:sp>
          <p:nvSpPr>
            <p:cNvPr id="35" name="Text Box 46"/>
            <p:cNvSpPr txBox="1">
              <a:spLocks noChangeArrowheads="1"/>
            </p:cNvSpPr>
            <p:nvPr/>
          </p:nvSpPr>
          <p:spPr bwMode="auto">
            <a:xfrm>
              <a:off x="3880670" y="4066439"/>
              <a:ext cx="553541"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Korea</a:t>
              </a:r>
            </a:p>
          </p:txBody>
        </p:sp>
        <p:sp>
          <p:nvSpPr>
            <p:cNvPr id="36" name="Text Box 47"/>
            <p:cNvSpPr txBox="1">
              <a:spLocks noChangeArrowheads="1"/>
            </p:cNvSpPr>
            <p:nvPr/>
          </p:nvSpPr>
          <p:spPr bwMode="auto">
            <a:xfrm>
              <a:off x="5344915" y="4082279"/>
              <a:ext cx="541208" cy="259860"/>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050" dirty="0">
                  <a:latin typeface="+mn-lt"/>
                </a:rPr>
                <a:t>China</a:t>
              </a:r>
            </a:p>
          </p:txBody>
        </p:sp>
        <p:sp>
          <p:nvSpPr>
            <p:cNvPr id="37" name="Text Box 48"/>
            <p:cNvSpPr txBox="1">
              <a:spLocks noChangeArrowheads="1"/>
            </p:cNvSpPr>
            <p:nvPr/>
          </p:nvSpPr>
          <p:spPr bwMode="auto">
            <a:xfrm>
              <a:off x="6499038" y="4094464"/>
              <a:ext cx="1148889" cy="236236"/>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900" dirty="0">
                  <a:latin typeface="+mn-lt"/>
                </a:rPr>
                <a:t>North America</a:t>
              </a:r>
            </a:p>
          </p:txBody>
        </p:sp>
        <p:sp>
          <p:nvSpPr>
            <p:cNvPr id="38" name="AutoShape 53"/>
            <p:cNvSpPr>
              <a:spLocks noChangeArrowheads="1"/>
            </p:cNvSpPr>
            <p:nvPr/>
          </p:nvSpPr>
          <p:spPr bwMode="auto">
            <a:xfrm>
              <a:off x="1355208" y="1970626"/>
              <a:ext cx="1975880" cy="989419"/>
            </a:xfrm>
            <a:prstGeom prst="roundRect">
              <a:avLst>
                <a:gd name="adj" fmla="val 16667"/>
              </a:avLst>
            </a:prstGeom>
            <a:noFill/>
            <a:ln>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sz="750"/>
            </a:p>
          </p:txBody>
        </p:sp>
        <p:sp>
          <p:nvSpPr>
            <p:cNvPr id="39" name="Text Box 54"/>
            <p:cNvSpPr txBox="1">
              <a:spLocks noChangeArrowheads="1"/>
            </p:cNvSpPr>
            <p:nvPr/>
          </p:nvSpPr>
          <p:spPr bwMode="auto">
            <a:xfrm>
              <a:off x="1683648" y="1811003"/>
              <a:ext cx="1376573" cy="200801"/>
            </a:xfrm>
            <a:prstGeom prst="rect">
              <a:avLst/>
            </a:prstGeom>
            <a:solidFill>
              <a:schemeClr val="bg1"/>
            </a:solidFill>
            <a:ln w="9525">
              <a:noFill/>
              <a:miter lim="800000"/>
              <a:headEnd/>
              <a:tailEnd/>
            </a:ln>
          </p:spPr>
          <p:txBody>
            <a:bodyPr>
              <a:spAutoFit/>
            </a:bodyPr>
            <a:lstStyle/>
            <a:p>
              <a:pPr algn="ctr" eaLnBrk="1" hangingPunct="1">
                <a:defRPr/>
              </a:pPr>
              <a:r>
                <a:rPr kumimoji="1" lang="en-US" altLang="ja-JP" sz="675" dirty="0">
                  <a:solidFill>
                    <a:schemeClr val="tx2"/>
                  </a:solidFill>
                  <a:latin typeface="+mn-lt"/>
                </a:rPr>
                <a:t>3GPP Market </a:t>
              </a:r>
              <a:r>
                <a:rPr kumimoji="1" lang="en-GB" altLang="ja-JP" sz="675" dirty="0">
                  <a:solidFill>
                    <a:schemeClr val="tx2"/>
                  </a:solidFill>
                  <a:latin typeface="+mn-lt"/>
                </a:rPr>
                <a:t>Partners</a:t>
              </a:r>
              <a:endParaRPr kumimoji="1" lang="en-US" altLang="ja-JP" sz="675" dirty="0">
                <a:solidFill>
                  <a:schemeClr val="tx2"/>
                </a:solidFill>
                <a:latin typeface="+mn-lt"/>
              </a:endParaRPr>
            </a:p>
          </p:txBody>
        </p:sp>
        <p:sp>
          <p:nvSpPr>
            <p:cNvPr id="40" name="Text Box 55"/>
            <p:cNvSpPr txBox="1">
              <a:spLocks noChangeArrowheads="1"/>
            </p:cNvSpPr>
            <p:nvPr/>
          </p:nvSpPr>
          <p:spPr bwMode="auto">
            <a:xfrm>
              <a:off x="276978" y="753348"/>
              <a:ext cx="1619960" cy="218585"/>
            </a:xfrm>
            <a:prstGeom prst="rect">
              <a:avLst/>
            </a:prstGeom>
            <a:solidFill>
              <a:schemeClr val="bg1"/>
            </a:solidFill>
            <a:ln w="9525">
              <a:noFill/>
              <a:miter lim="800000"/>
              <a:headEnd/>
              <a:tailEnd/>
            </a:ln>
          </p:spPr>
          <p:txBody>
            <a:bodyPr lIns="0" rIns="0">
              <a:spAutoFit/>
            </a:bodyPr>
            <a:lstStyle/>
            <a:p>
              <a:pPr algn="ctr" eaLnBrk="1" hangingPunct="1">
                <a:defRPr/>
              </a:pPr>
              <a:endParaRPr kumimoji="1" lang="en-US" altLang="ja-JP" sz="788" dirty="0">
                <a:solidFill>
                  <a:schemeClr val="tx2"/>
                </a:solidFill>
                <a:latin typeface="+mn-lt"/>
              </a:endParaRPr>
            </a:p>
          </p:txBody>
        </p:sp>
        <p:pic>
          <p:nvPicPr>
            <p:cNvPr id="12330" name="Picture 56" descr="GCFLogoColHo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95785" y="3611094"/>
              <a:ext cx="619092" cy="188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AutoShape 57"/>
            <p:cNvSpPr>
              <a:spLocks noChangeArrowheads="1"/>
            </p:cNvSpPr>
            <p:nvPr/>
          </p:nvSpPr>
          <p:spPr bwMode="auto">
            <a:xfrm>
              <a:off x="5689058" y="3490090"/>
              <a:ext cx="1367413" cy="433785"/>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sz="750">
                <a:latin typeface="+mn-lt"/>
              </a:endParaRPr>
            </a:p>
          </p:txBody>
        </p:sp>
        <p:grpSp>
          <p:nvGrpSpPr>
            <p:cNvPr id="12332" name="Group 78"/>
            <p:cNvGrpSpPr>
              <a:grpSpLocks/>
            </p:cNvGrpSpPr>
            <p:nvPr/>
          </p:nvGrpSpPr>
          <p:grpSpPr bwMode="auto">
            <a:xfrm>
              <a:off x="5857858" y="2451930"/>
              <a:ext cx="1404052" cy="960220"/>
              <a:chOff x="5857858" y="3269239"/>
              <a:chExt cx="1404052" cy="1280294"/>
            </a:xfrm>
          </p:grpSpPr>
          <p:sp>
            <p:nvSpPr>
              <p:cNvPr id="58" name="AutoShape 59"/>
              <p:cNvSpPr>
                <a:spLocks noChangeArrowheads="1"/>
              </p:cNvSpPr>
              <p:nvPr/>
            </p:nvSpPr>
            <p:spPr bwMode="auto">
              <a:xfrm rot="3576043">
                <a:off x="5448418" y="3678679"/>
                <a:ext cx="1101521" cy="282642"/>
              </a:xfrm>
              <a:prstGeom prst="rightArrow">
                <a:avLst>
                  <a:gd name="adj1" fmla="val 50000"/>
                  <a:gd name="adj2" fmla="val 70833"/>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p>
            </p:txBody>
          </p:sp>
          <p:sp>
            <p:nvSpPr>
              <p:cNvPr id="59" name="Text Box 60"/>
              <p:cNvSpPr txBox="1">
                <a:spLocks noChangeArrowheads="1"/>
              </p:cNvSpPr>
              <p:nvPr/>
            </p:nvSpPr>
            <p:spPr bwMode="auto">
              <a:xfrm>
                <a:off x="6133958" y="4140058"/>
                <a:ext cx="1127952" cy="409475"/>
              </a:xfrm>
              <a:prstGeom prst="rect">
                <a:avLst/>
              </a:prstGeom>
              <a:noFill/>
              <a:ln w="9525">
                <a:noFill/>
                <a:miter lim="800000"/>
                <a:headEnd/>
                <a:tailEnd/>
              </a:ln>
            </p:spPr>
            <p:txBody>
              <a:bodyPr>
                <a:spAutoFit/>
              </a:bodyPr>
              <a:lstStyle/>
              <a:p>
                <a:pPr algn="ctr" eaLnBrk="1" hangingPunct="1">
                  <a:defRPr/>
                </a:pPr>
                <a:r>
                  <a:rPr kumimoji="1" lang="en-US" altLang="ja-JP" sz="675" dirty="0">
                    <a:solidFill>
                      <a:schemeClr val="tx2"/>
                    </a:solidFill>
                    <a:latin typeface="+mn-lt"/>
                  </a:rPr>
                  <a:t>Terminal certification based on 3GPP specs</a:t>
                </a:r>
              </a:p>
            </p:txBody>
          </p:sp>
        </p:grpSp>
        <p:pic>
          <p:nvPicPr>
            <p:cNvPr id="12333" name="Picture 62" descr="logo_itu"/>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2669" y="1192016"/>
              <a:ext cx="592777" cy="39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4" name="Picture 65" descr="TTC_01.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5063" y="4379913"/>
              <a:ext cx="9652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5" name="Picture 66" descr="ARIB_logo_L.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722438" y="4381500"/>
              <a:ext cx="538162"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6" name="Picture 67" descr="TTA   .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3932238" y="4376738"/>
              <a:ext cx="5492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7" name="Picture 71" descr="C:\Users\flynn\Desktop\Web Graphics\2014_11_tsdsi.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97813" y="4313238"/>
              <a:ext cx="922337"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 Box 48"/>
            <p:cNvSpPr txBox="1">
              <a:spLocks noChangeArrowheads="1"/>
            </p:cNvSpPr>
            <p:nvPr/>
          </p:nvSpPr>
          <p:spPr bwMode="auto">
            <a:xfrm>
              <a:off x="7967208" y="4087153"/>
              <a:ext cx="738011" cy="259860"/>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1050" dirty="0">
                  <a:latin typeface="+mn-lt"/>
                </a:rPr>
                <a:t>India</a:t>
              </a:r>
              <a:endParaRPr kumimoji="1" lang="en-US" altLang="ja-JP" sz="825" dirty="0">
                <a:latin typeface="+mn-lt"/>
              </a:endParaRPr>
            </a:p>
          </p:txBody>
        </p:sp>
        <p:sp>
          <p:nvSpPr>
            <p:cNvPr id="52" name="Rounded Rectangle 73"/>
            <p:cNvSpPr>
              <a:spLocks noChangeArrowheads="1"/>
            </p:cNvSpPr>
            <p:nvPr/>
          </p:nvSpPr>
          <p:spPr bwMode="auto">
            <a:xfrm>
              <a:off x="68923" y="4115179"/>
              <a:ext cx="9068111" cy="677484"/>
            </a:xfrm>
            <a:prstGeom prst="roundRect">
              <a:avLst>
                <a:gd name="adj" fmla="val 16667"/>
              </a:avLst>
            </a:prstGeom>
            <a:noFill/>
            <a:ln>
              <a:headEnd/>
              <a:tailEnd/>
            </a:ln>
          </p:spPr>
          <p:style>
            <a:lnRef idx="2">
              <a:schemeClr val="accent3"/>
            </a:lnRef>
            <a:fillRef idx="1">
              <a:schemeClr val="lt1"/>
            </a:fillRef>
            <a:effectRef idx="0">
              <a:schemeClr val="accent3"/>
            </a:effectRef>
            <a:fontRef idx="minor">
              <a:schemeClr val="dk1"/>
            </a:fontRef>
          </p:style>
          <p:txBody>
            <a:bodyPr/>
            <a:lstStyle/>
            <a:p>
              <a:pPr>
                <a:defRPr/>
              </a:pPr>
              <a:endParaRPr lang="en-US" altLang="en-US" sz="750" dirty="0"/>
            </a:p>
          </p:txBody>
        </p:sp>
        <p:pic>
          <p:nvPicPr>
            <p:cNvPr id="12340" name="Picture 3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351463" y="4297363"/>
              <a:ext cx="5492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1" name="Picture 5"/>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27025" y="4287838"/>
              <a:ext cx="8159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2" name="Picture 7"/>
            <p:cNvPicPr>
              <a:picLocks noChangeAspect="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812941" y="1772018"/>
              <a:ext cx="730498" cy="426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294" name="Picture 69"/>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7514035" y="3107532"/>
            <a:ext cx="670322" cy="18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70"/>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542610" y="2708673"/>
            <a:ext cx="585788" cy="22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5"/>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5380435" y="4369594"/>
            <a:ext cx="621506" cy="17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3"/>
          <p:cNvPicPr>
            <a:picLocks noChangeAspect="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829992" y="3905251"/>
            <a:ext cx="1420415" cy="840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AutoShape 59"/>
          <p:cNvSpPr>
            <a:spLocks noChangeArrowheads="1"/>
          </p:cNvSpPr>
          <p:nvPr/>
        </p:nvSpPr>
        <p:spPr bwMode="auto">
          <a:xfrm rot="18309536">
            <a:off x="3081933" y="3506986"/>
            <a:ext cx="790575" cy="172641"/>
          </a:xfrm>
          <a:prstGeom prst="rightArrow">
            <a:avLst>
              <a:gd name="adj1" fmla="val 50000"/>
              <a:gd name="adj2" fmla="val 70833"/>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p>
        </p:txBody>
      </p:sp>
      <p:sp>
        <p:nvSpPr>
          <p:cNvPr id="71" name="AutoShape 37"/>
          <p:cNvSpPr>
            <a:spLocks noChangeArrowheads="1"/>
          </p:cNvSpPr>
          <p:nvPr/>
        </p:nvSpPr>
        <p:spPr bwMode="auto">
          <a:xfrm>
            <a:off x="1812132" y="3906442"/>
            <a:ext cx="1408510" cy="848915"/>
          </a:xfrm>
          <a:prstGeom prst="roundRect">
            <a:avLst>
              <a:gd name="adj" fmla="val 16667"/>
            </a:avLst>
          </a:prstGeom>
          <a:noFill/>
          <a:ln>
            <a:solidFill>
              <a:schemeClr val="accent6"/>
            </a:solidFill>
            <a:headEnd/>
            <a:tailEnd/>
          </a:ln>
        </p:spPr>
        <p:style>
          <a:lnRef idx="2">
            <a:schemeClr val="accent2"/>
          </a:lnRef>
          <a:fillRef idx="1">
            <a:schemeClr val="lt1"/>
          </a:fillRef>
          <a:effectRef idx="0">
            <a:schemeClr val="accent2"/>
          </a:effectRef>
          <a:fontRef idx="minor">
            <a:schemeClr val="dk1"/>
          </a:fontRef>
        </p:style>
        <p:txBody>
          <a:bodyPr wrap="none" anchor="ctr"/>
          <a:lstStyle/>
          <a:p>
            <a:pPr eaLnBrk="1" hangingPunct="1">
              <a:defRPr/>
            </a:pPr>
            <a:endParaRPr lang="ja-JP" altLang="en-US" sz="750"/>
          </a:p>
        </p:txBody>
      </p:sp>
      <p:sp>
        <p:nvSpPr>
          <p:cNvPr id="73" name="Text Box 54"/>
          <p:cNvSpPr txBox="1">
            <a:spLocks noChangeArrowheads="1"/>
          </p:cNvSpPr>
          <p:nvPr/>
        </p:nvSpPr>
        <p:spPr bwMode="auto">
          <a:xfrm>
            <a:off x="2145506" y="3812382"/>
            <a:ext cx="739379" cy="219291"/>
          </a:xfrm>
          <a:prstGeom prst="rect">
            <a:avLst/>
          </a:prstGeom>
          <a:solidFill>
            <a:schemeClr val="bg1"/>
          </a:solidFill>
          <a:ln w="9525">
            <a:noFill/>
            <a:miter lim="800000"/>
            <a:headEnd/>
            <a:tailEnd/>
          </a:ln>
        </p:spPr>
        <p:txBody>
          <a:bodyPr>
            <a:spAutoFit/>
          </a:bodyPr>
          <a:lstStyle/>
          <a:p>
            <a:pPr algn="ctr" eaLnBrk="1" hangingPunct="1">
              <a:defRPr/>
            </a:pPr>
            <a:r>
              <a:rPr kumimoji="1" lang="en-GB" altLang="ja-JP" sz="825" dirty="0">
                <a:solidFill>
                  <a:schemeClr val="tx2"/>
                </a:solidFill>
                <a:latin typeface="+mn-lt"/>
              </a:rPr>
              <a:t>5G Projects</a:t>
            </a:r>
            <a:endParaRPr kumimoji="1" lang="en-US" altLang="ja-JP" sz="825" dirty="0">
              <a:solidFill>
                <a:schemeClr val="tx2"/>
              </a:solidFill>
              <a:latin typeface="+mn-lt"/>
            </a:endParaRPr>
          </a:p>
        </p:txBody>
      </p:sp>
      <p:sp>
        <p:nvSpPr>
          <p:cNvPr id="77" name="Text Box 41"/>
          <p:cNvSpPr txBox="1">
            <a:spLocks noChangeArrowheads="1"/>
          </p:cNvSpPr>
          <p:nvPr/>
        </p:nvSpPr>
        <p:spPr bwMode="auto">
          <a:xfrm>
            <a:off x="3585814" y="3118248"/>
            <a:ext cx="696024" cy="507831"/>
          </a:xfrm>
          <a:prstGeom prst="rect">
            <a:avLst/>
          </a:prstGeom>
          <a:noFill/>
          <a:ln w="9525">
            <a:noFill/>
            <a:miter lim="800000"/>
            <a:headEnd/>
            <a:tailEnd/>
          </a:ln>
        </p:spPr>
        <p:txBody>
          <a:bodyPr wrap="none">
            <a:spAutoFit/>
          </a:bodyPr>
          <a:lstStyle/>
          <a:p>
            <a:pPr algn="ctr" eaLnBrk="1" hangingPunct="1">
              <a:defRPr/>
            </a:pPr>
            <a:r>
              <a:rPr kumimoji="1" lang="en-US" altLang="ja-JP" sz="675" dirty="0">
                <a:solidFill>
                  <a:schemeClr val="tx2"/>
                </a:solidFill>
                <a:latin typeface="+mn-lt"/>
              </a:rPr>
              <a:t>Requirements </a:t>
            </a:r>
          </a:p>
          <a:p>
            <a:pPr algn="ctr" eaLnBrk="1" hangingPunct="1">
              <a:defRPr/>
            </a:pPr>
            <a:r>
              <a:rPr kumimoji="1" lang="en-US" altLang="ja-JP" sz="675" dirty="0">
                <a:solidFill>
                  <a:schemeClr val="tx2"/>
                </a:solidFill>
                <a:latin typeface="+mn-lt"/>
              </a:rPr>
              <a:t>via </a:t>
            </a:r>
          </a:p>
          <a:p>
            <a:pPr algn="ctr" eaLnBrk="1" hangingPunct="1">
              <a:defRPr/>
            </a:pPr>
            <a:r>
              <a:rPr kumimoji="1" lang="en-US" altLang="ja-JP" sz="675" dirty="0">
                <a:solidFill>
                  <a:schemeClr val="tx2"/>
                </a:solidFill>
                <a:latin typeface="+mn-lt"/>
              </a:rPr>
              <a:t>Member </a:t>
            </a:r>
          </a:p>
          <a:p>
            <a:pPr algn="ctr" eaLnBrk="1" hangingPunct="1">
              <a:defRPr/>
            </a:pPr>
            <a:r>
              <a:rPr kumimoji="1" lang="en-US" altLang="ja-JP" sz="675" dirty="0">
                <a:solidFill>
                  <a:schemeClr val="tx2"/>
                </a:solidFill>
                <a:latin typeface="+mn-lt"/>
              </a:rPr>
              <a:t>contributions</a:t>
            </a:r>
          </a:p>
        </p:txBody>
      </p:sp>
      <p:sp>
        <p:nvSpPr>
          <p:cNvPr id="78" name="AutoShape 40"/>
          <p:cNvSpPr>
            <a:spLocks noChangeArrowheads="1"/>
          </p:cNvSpPr>
          <p:nvPr/>
        </p:nvSpPr>
        <p:spPr bwMode="auto">
          <a:xfrm rot="14877682">
            <a:off x="3169444" y="4748213"/>
            <a:ext cx="225029" cy="115491"/>
          </a:xfrm>
          <a:prstGeom prst="rightArrow">
            <a:avLst>
              <a:gd name="adj1" fmla="val 50000"/>
              <a:gd name="adj2" fmla="val 66092"/>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pPr eaLnBrk="1" hangingPunct="1">
              <a:defRPr/>
            </a:pPr>
            <a:endParaRPr lang="ja-JP" altLang="en-US" sz="750">
              <a:solidFill>
                <a:schemeClr val="tx2"/>
              </a:solidFill>
            </a:endParaRPr>
          </a:p>
        </p:txBody>
      </p:sp>
    </p:spTree>
    <p:extLst>
      <p:ext uri="{BB962C8B-B14F-4D97-AF65-F5344CB8AC3E}">
        <p14:creationId xmlns:p14="http://schemas.microsoft.com/office/powerpoint/2010/main" val="10867220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6"/>
          <p:cNvSpPr txBox="1">
            <a:spLocks noChangeArrowheads="1"/>
          </p:cNvSpPr>
          <p:nvPr/>
        </p:nvSpPr>
        <p:spPr bwMode="auto">
          <a:xfrm>
            <a:off x="119064" y="978652"/>
            <a:ext cx="3989387" cy="1169551"/>
          </a:xfrm>
          <a:prstGeom prst="rect">
            <a:avLst/>
          </a:prstGeom>
          <a:noFill/>
          <a:ln w="9525">
            <a:noFill/>
            <a:miter lim="800000"/>
            <a:headEnd/>
            <a:tailEnd/>
          </a:ln>
        </p:spPr>
        <p:txBody>
          <a:bodyPr>
            <a:spAutoFit/>
          </a:bodyPr>
          <a:lstStyle/>
          <a:p>
            <a:pPr marL="285750" indent="-285750" eaLnBrk="1" hangingPunct="1">
              <a:buClr>
                <a:srgbClr val="009FE2"/>
              </a:buClr>
              <a:buBlip>
                <a:blip r:embed="rId3"/>
              </a:buBlip>
              <a:defRPr/>
            </a:pPr>
            <a:r>
              <a:rPr lang="en-GB" sz="1400" dirty="0">
                <a:latin typeface="+mn-lt"/>
                <a:cs typeface="Arial" charset="0"/>
              </a:rPr>
              <a:t> ~400 Companies from 39 Countries</a:t>
            </a:r>
          </a:p>
          <a:p>
            <a:pPr marL="285750" indent="-285750" eaLnBrk="1" hangingPunct="1">
              <a:buClr>
                <a:srgbClr val="009FE2"/>
              </a:buClr>
              <a:buBlip>
                <a:blip r:embed="rId3"/>
              </a:buBlip>
              <a:defRPr/>
            </a:pPr>
            <a:r>
              <a:rPr lang="en-GB" sz="1400" dirty="0">
                <a:latin typeface="+mn-lt"/>
                <a:cs typeface="Arial" charset="0"/>
              </a:rPr>
              <a:t> </a:t>
            </a:r>
            <a:r>
              <a:rPr lang="en-US" sz="1400" dirty="0">
                <a:latin typeface="+mn-lt"/>
                <a:cs typeface="Arial" charset="0"/>
              </a:rPr>
              <a:t>50.000 delegate days per year</a:t>
            </a:r>
          </a:p>
          <a:p>
            <a:pPr marL="285750" indent="-285750" eaLnBrk="1" hangingPunct="1">
              <a:buClr>
                <a:srgbClr val="009FE2"/>
              </a:buClr>
              <a:buBlip>
                <a:blip r:embed="rId3"/>
              </a:buBlip>
              <a:defRPr/>
            </a:pPr>
            <a:r>
              <a:rPr lang="en-US" sz="1400" dirty="0">
                <a:latin typeface="+mn-lt"/>
                <a:cs typeface="Arial" charset="0"/>
              </a:rPr>
              <a:t> 40.000 documents per year</a:t>
            </a:r>
          </a:p>
          <a:p>
            <a:pPr marL="285750" indent="-285750" eaLnBrk="1" hangingPunct="1">
              <a:buClr>
                <a:srgbClr val="009FE2"/>
              </a:buClr>
              <a:buBlip>
                <a:blip r:embed="rId3"/>
              </a:buBlip>
              <a:defRPr/>
            </a:pPr>
            <a:r>
              <a:rPr lang="en-US" sz="1400" dirty="0">
                <a:latin typeface="+mn-lt"/>
                <a:cs typeface="Arial" charset="0"/>
              </a:rPr>
              <a:t> 1.200 specs per Release</a:t>
            </a:r>
          </a:p>
          <a:p>
            <a:pPr marL="285750" indent="-285750" eaLnBrk="1" hangingPunct="1">
              <a:buClr>
                <a:srgbClr val="009FE2"/>
              </a:buClr>
              <a:buBlip>
                <a:blip r:embed="rId3"/>
              </a:buBlip>
              <a:defRPr/>
            </a:pPr>
            <a:r>
              <a:rPr lang="en-US" sz="1400" dirty="0">
                <a:latin typeface="+mn-lt"/>
                <a:cs typeface="Arial" charset="0"/>
              </a:rPr>
              <a:t> New Release every ~18 months</a:t>
            </a:r>
            <a:endParaRPr lang="en-GB" sz="1400" dirty="0">
              <a:solidFill>
                <a:srgbClr val="FF0000"/>
              </a:solidFill>
              <a:latin typeface="+mn-lt"/>
              <a:cs typeface="Arial" charset="0"/>
            </a:endParaRPr>
          </a:p>
        </p:txBody>
      </p:sp>
      <p:sp>
        <p:nvSpPr>
          <p:cNvPr id="18" name="제목 1"/>
          <p:cNvSpPr txBox="1">
            <a:spLocks/>
          </p:cNvSpPr>
          <p:nvPr/>
        </p:nvSpPr>
        <p:spPr bwMode="auto">
          <a:xfrm>
            <a:off x="1105197" y="21928"/>
            <a:ext cx="6569074" cy="857251"/>
          </a:xfrm>
          <a:prstGeom prst="rect">
            <a:avLst/>
          </a:prstGeom>
          <a:noFill/>
          <a:ln w="9525">
            <a:noFill/>
            <a:miter lim="800000"/>
            <a:headEnd/>
            <a:tailEnd/>
          </a:ln>
        </p:spPr>
        <p:txBody>
          <a:bodyPr anchor="ctr"/>
          <a:lstStyle/>
          <a:p>
            <a:pPr algn="ctr">
              <a:defRPr/>
            </a:pPr>
            <a:r>
              <a:rPr lang="en-US" altLang="ko-KR" sz="3200" dirty="0">
                <a:solidFill>
                  <a:srgbClr val="FF0000"/>
                </a:solidFill>
                <a:latin typeface="+mj-lt"/>
                <a:cs typeface="Arial" charset="0"/>
              </a:rPr>
              <a:t>3GPP Facts and Figures</a:t>
            </a:r>
            <a:endParaRPr lang="ko-KR" altLang="en-US" sz="3200" dirty="0">
              <a:solidFill>
                <a:srgbClr val="FF0000"/>
              </a:solidFill>
              <a:latin typeface="+mj-lt"/>
              <a:cs typeface="Arial" charset="0"/>
            </a:endParaRPr>
          </a:p>
        </p:txBody>
      </p:sp>
      <p:graphicFrame>
        <p:nvGraphicFramePr>
          <p:cNvPr id="19460" name="Chart 20"/>
          <p:cNvGraphicFramePr>
            <a:graphicFrameLocks/>
          </p:cNvGraphicFramePr>
          <p:nvPr>
            <p:extLst/>
          </p:nvPr>
        </p:nvGraphicFramePr>
        <p:xfrm>
          <a:off x="-380367" y="4179801"/>
          <a:ext cx="2971129" cy="2364772"/>
        </p:xfrm>
        <a:graphic>
          <a:graphicData uri="http://schemas.openxmlformats.org/presentationml/2006/ole">
            <mc:AlternateContent xmlns:mc="http://schemas.openxmlformats.org/markup-compatibility/2006">
              <mc:Choice xmlns:v="urn:schemas-microsoft-com:vml" Requires="v">
                <p:oleObj spid="_x0000_s1027" name="Worksheet" r:id="rId4" imgW="4008125" imgH="3299400" progId="Excel.Sheet.8">
                  <p:embed/>
                </p:oleObj>
              </mc:Choice>
              <mc:Fallback>
                <p:oleObj name="Worksheet" r:id="rId4" imgW="4008125" imgH="3299400" progId="Excel.Sheet.8">
                  <p:embed/>
                  <p:pic>
                    <p:nvPicPr>
                      <p:cNvPr id="19460" name="Chart 20"/>
                      <p:cNvPicPr>
                        <a:picLocks noChangeArrowheads="1"/>
                      </p:cNvPicPr>
                      <p:nvPr/>
                    </p:nvPicPr>
                    <p:blipFill>
                      <a:blip r:embed="rId5"/>
                      <a:srcRect/>
                      <a:stretch>
                        <a:fillRect/>
                      </a:stretch>
                    </p:blipFill>
                    <p:spPr bwMode="auto">
                      <a:xfrm>
                        <a:off x="-380367" y="4179801"/>
                        <a:ext cx="2971129" cy="2364772"/>
                      </a:xfrm>
                      <a:prstGeom prst="rect">
                        <a:avLst/>
                      </a:prstGeom>
                      <a:noFill/>
                      <a:extLst/>
                    </p:spPr>
                  </p:pic>
                </p:oleObj>
              </mc:Fallback>
            </mc:AlternateContent>
          </a:graphicData>
        </a:graphic>
      </p:graphicFrame>
      <p:grpSp>
        <p:nvGrpSpPr>
          <p:cNvPr id="7" name="Group 6"/>
          <p:cNvGrpSpPr/>
          <p:nvPr/>
        </p:nvGrpSpPr>
        <p:grpSpPr>
          <a:xfrm>
            <a:off x="1517758" y="1540900"/>
            <a:ext cx="7966710" cy="4383245"/>
            <a:chOff x="2344609" y="1793819"/>
            <a:chExt cx="7173766" cy="3619374"/>
          </a:xfrm>
        </p:grpSpPr>
        <p:graphicFrame>
          <p:nvGraphicFramePr>
            <p:cNvPr id="19" name="Chart 18"/>
            <p:cNvGraphicFramePr>
              <a:graphicFrameLocks/>
            </p:cNvGraphicFramePr>
            <p:nvPr>
              <p:extLst/>
            </p:nvPr>
          </p:nvGraphicFramePr>
          <p:xfrm>
            <a:off x="2344609" y="1793819"/>
            <a:ext cx="7173766" cy="3619374"/>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3310815" y="4095949"/>
              <a:ext cx="418704" cy="246221"/>
            </a:xfrm>
            <a:prstGeom prst="rect">
              <a:avLst/>
            </a:prstGeom>
            <a:noFill/>
          </p:spPr>
          <p:txBody>
            <a:bodyPr wrap="none" rtlCol="0">
              <a:spAutoFit/>
            </a:bodyPr>
            <a:lstStyle/>
            <a:p>
              <a:r>
                <a:rPr lang="en-GB" dirty="0"/>
                <a:t>R99</a:t>
              </a:r>
            </a:p>
          </p:txBody>
        </p:sp>
        <p:sp>
          <p:nvSpPr>
            <p:cNvPr id="3" name="TextBox 2"/>
            <p:cNvSpPr txBox="1"/>
            <p:nvPr/>
          </p:nvSpPr>
          <p:spPr>
            <a:xfrm>
              <a:off x="3835139" y="3843633"/>
              <a:ext cx="348172" cy="246221"/>
            </a:xfrm>
            <a:prstGeom prst="rect">
              <a:avLst/>
            </a:prstGeom>
            <a:noFill/>
          </p:spPr>
          <p:txBody>
            <a:bodyPr wrap="none" rtlCol="0">
              <a:spAutoFit/>
            </a:bodyPr>
            <a:lstStyle/>
            <a:p>
              <a:r>
                <a:rPr lang="en-GB" dirty="0"/>
                <a:t>R4</a:t>
              </a:r>
            </a:p>
          </p:txBody>
        </p:sp>
        <p:sp>
          <p:nvSpPr>
            <p:cNvPr id="4" name="TextBox 3"/>
            <p:cNvSpPr txBox="1"/>
            <p:nvPr/>
          </p:nvSpPr>
          <p:spPr>
            <a:xfrm>
              <a:off x="4271521" y="3782265"/>
              <a:ext cx="348172" cy="246221"/>
            </a:xfrm>
            <a:prstGeom prst="rect">
              <a:avLst/>
            </a:prstGeom>
            <a:noFill/>
          </p:spPr>
          <p:txBody>
            <a:bodyPr wrap="none" rtlCol="0">
              <a:spAutoFit/>
            </a:bodyPr>
            <a:lstStyle/>
            <a:p>
              <a:r>
                <a:rPr lang="en-GB" dirty="0"/>
                <a:t>R5</a:t>
              </a:r>
            </a:p>
          </p:txBody>
        </p:sp>
        <p:sp>
          <p:nvSpPr>
            <p:cNvPr id="5" name="TextBox 4"/>
            <p:cNvSpPr txBox="1"/>
            <p:nvPr/>
          </p:nvSpPr>
          <p:spPr>
            <a:xfrm>
              <a:off x="4938895" y="3726616"/>
              <a:ext cx="348172" cy="246221"/>
            </a:xfrm>
            <a:prstGeom prst="rect">
              <a:avLst/>
            </a:prstGeom>
            <a:noFill/>
          </p:spPr>
          <p:txBody>
            <a:bodyPr wrap="none" rtlCol="0">
              <a:spAutoFit/>
            </a:bodyPr>
            <a:lstStyle/>
            <a:p>
              <a:r>
                <a:rPr lang="en-GB" dirty="0"/>
                <a:t>R6</a:t>
              </a:r>
            </a:p>
          </p:txBody>
        </p:sp>
        <p:sp>
          <p:nvSpPr>
            <p:cNvPr id="8" name="TextBox 7"/>
            <p:cNvSpPr txBox="1"/>
            <p:nvPr/>
          </p:nvSpPr>
          <p:spPr>
            <a:xfrm>
              <a:off x="5577209" y="3793116"/>
              <a:ext cx="348172" cy="246221"/>
            </a:xfrm>
            <a:prstGeom prst="rect">
              <a:avLst/>
            </a:prstGeom>
            <a:noFill/>
          </p:spPr>
          <p:txBody>
            <a:bodyPr wrap="none" rtlCol="0">
              <a:spAutoFit/>
            </a:bodyPr>
            <a:lstStyle/>
            <a:p>
              <a:r>
                <a:rPr lang="en-GB" dirty="0"/>
                <a:t>R7</a:t>
              </a:r>
            </a:p>
          </p:txBody>
        </p:sp>
        <p:sp>
          <p:nvSpPr>
            <p:cNvPr id="9" name="TextBox 8"/>
            <p:cNvSpPr txBox="1"/>
            <p:nvPr/>
          </p:nvSpPr>
          <p:spPr>
            <a:xfrm>
              <a:off x="6198499" y="3681876"/>
              <a:ext cx="348172" cy="246221"/>
            </a:xfrm>
            <a:prstGeom prst="rect">
              <a:avLst/>
            </a:prstGeom>
            <a:noFill/>
          </p:spPr>
          <p:txBody>
            <a:bodyPr wrap="none" rtlCol="0">
              <a:spAutoFit/>
            </a:bodyPr>
            <a:lstStyle/>
            <a:p>
              <a:r>
                <a:rPr lang="en-GB" dirty="0"/>
                <a:t>R8</a:t>
              </a:r>
            </a:p>
          </p:txBody>
        </p:sp>
        <p:sp>
          <p:nvSpPr>
            <p:cNvPr id="10" name="TextBox 9"/>
            <p:cNvSpPr txBox="1"/>
            <p:nvPr/>
          </p:nvSpPr>
          <p:spPr>
            <a:xfrm>
              <a:off x="6720769" y="3681875"/>
              <a:ext cx="348172" cy="246221"/>
            </a:xfrm>
            <a:prstGeom prst="rect">
              <a:avLst/>
            </a:prstGeom>
            <a:noFill/>
          </p:spPr>
          <p:txBody>
            <a:bodyPr wrap="none" rtlCol="0">
              <a:spAutoFit/>
            </a:bodyPr>
            <a:lstStyle/>
            <a:p>
              <a:r>
                <a:rPr lang="en-GB" dirty="0"/>
                <a:t>R9</a:t>
              </a:r>
            </a:p>
          </p:txBody>
        </p:sp>
        <p:sp>
          <p:nvSpPr>
            <p:cNvPr id="11" name="TextBox 10"/>
            <p:cNvSpPr txBox="1"/>
            <p:nvPr/>
          </p:nvSpPr>
          <p:spPr>
            <a:xfrm>
              <a:off x="7207256" y="3720522"/>
              <a:ext cx="418704" cy="246221"/>
            </a:xfrm>
            <a:prstGeom prst="rect">
              <a:avLst/>
            </a:prstGeom>
            <a:noFill/>
          </p:spPr>
          <p:txBody>
            <a:bodyPr wrap="none" rtlCol="0">
              <a:spAutoFit/>
            </a:bodyPr>
            <a:lstStyle/>
            <a:p>
              <a:r>
                <a:rPr lang="en-GB" dirty="0"/>
                <a:t>R10</a:t>
              </a:r>
            </a:p>
          </p:txBody>
        </p:sp>
        <p:sp>
          <p:nvSpPr>
            <p:cNvPr id="12" name="TextBox 11"/>
            <p:cNvSpPr txBox="1"/>
            <p:nvPr/>
          </p:nvSpPr>
          <p:spPr>
            <a:xfrm>
              <a:off x="7581840" y="3668784"/>
              <a:ext cx="418704" cy="246221"/>
            </a:xfrm>
            <a:prstGeom prst="rect">
              <a:avLst/>
            </a:prstGeom>
            <a:noFill/>
          </p:spPr>
          <p:txBody>
            <a:bodyPr wrap="none" rtlCol="0">
              <a:spAutoFit/>
            </a:bodyPr>
            <a:lstStyle/>
            <a:p>
              <a:r>
                <a:rPr lang="en-GB" dirty="0"/>
                <a:t>R11</a:t>
              </a:r>
            </a:p>
          </p:txBody>
        </p:sp>
        <p:sp>
          <p:nvSpPr>
            <p:cNvPr id="13" name="TextBox 12"/>
            <p:cNvSpPr txBox="1"/>
            <p:nvPr/>
          </p:nvSpPr>
          <p:spPr>
            <a:xfrm>
              <a:off x="7979668" y="3592135"/>
              <a:ext cx="418704" cy="246221"/>
            </a:xfrm>
            <a:prstGeom prst="rect">
              <a:avLst/>
            </a:prstGeom>
            <a:noFill/>
          </p:spPr>
          <p:txBody>
            <a:bodyPr wrap="none" rtlCol="0">
              <a:spAutoFit/>
            </a:bodyPr>
            <a:lstStyle/>
            <a:p>
              <a:r>
                <a:rPr lang="en-GB" dirty="0"/>
                <a:t>R12</a:t>
              </a:r>
            </a:p>
          </p:txBody>
        </p:sp>
        <p:sp>
          <p:nvSpPr>
            <p:cNvPr id="14" name="TextBox 13"/>
            <p:cNvSpPr txBox="1"/>
            <p:nvPr/>
          </p:nvSpPr>
          <p:spPr>
            <a:xfrm>
              <a:off x="8377496" y="3476525"/>
              <a:ext cx="418704" cy="246221"/>
            </a:xfrm>
            <a:prstGeom prst="rect">
              <a:avLst/>
            </a:prstGeom>
            <a:noFill/>
          </p:spPr>
          <p:txBody>
            <a:bodyPr wrap="none" rtlCol="0">
              <a:spAutoFit/>
            </a:bodyPr>
            <a:lstStyle/>
            <a:p>
              <a:r>
                <a:rPr lang="en-GB" dirty="0"/>
                <a:t>R13</a:t>
              </a:r>
            </a:p>
          </p:txBody>
        </p:sp>
        <p:sp>
          <p:nvSpPr>
            <p:cNvPr id="15" name="TextBox 14"/>
            <p:cNvSpPr txBox="1"/>
            <p:nvPr/>
          </p:nvSpPr>
          <p:spPr>
            <a:xfrm>
              <a:off x="8725296" y="3114694"/>
              <a:ext cx="418704" cy="246221"/>
            </a:xfrm>
            <a:prstGeom prst="rect">
              <a:avLst/>
            </a:prstGeom>
            <a:noFill/>
          </p:spPr>
          <p:txBody>
            <a:bodyPr wrap="none" rtlCol="0">
              <a:spAutoFit/>
            </a:bodyPr>
            <a:lstStyle/>
            <a:p>
              <a:r>
                <a:rPr lang="en-GB" dirty="0"/>
                <a:t>R14</a:t>
              </a:r>
            </a:p>
          </p:txBody>
        </p:sp>
        <p:sp>
          <p:nvSpPr>
            <p:cNvPr id="16" name="Rectangle 15"/>
            <p:cNvSpPr/>
            <p:nvPr/>
          </p:nvSpPr>
          <p:spPr>
            <a:xfrm>
              <a:off x="5925381" y="1809649"/>
              <a:ext cx="3097836" cy="338554"/>
            </a:xfrm>
            <a:prstGeom prst="rect">
              <a:avLst/>
            </a:prstGeom>
          </p:spPr>
          <p:txBody>
            <a:bodyPr wrap="none">
              <a:spAutoFit/>
            </a:bodyPr>
            <a:lstStyle/>
            <a:p>
              <a:r>
                <a:rPr lang="en-US" sz="1600" dirty="0">
                  <a:latin typeface="+mn-lt"/>
                </a:rPr>
                <a:t>Approved CRs per year per Release</a:t>
              </a:r>
              <a:endParaRPr lang="en-GB" sz="1600" dirty="0">
                <a:latin typeface="+mn-lt"/>
              </a:endParaRPr>
            </a:p>
          </p:txBody>
        </p:sp>
      </p:grpSp>
    </p:spTree>
    <p:extLst>
      <p:ext uri="{BB962C8B-B14F-4D97-AF65-F5344CB8AC3E}">
        <p14:creationId xmlns:p14="http://schemas.microsoft.com/office/powerpoint/2010/main" val="3135026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85775" y="287155"/>
            <a:ext cx="6827838" cy="1143000"/>
          </a:xfrm>
        </p:spPr>
        <p:txBody>
          <a:bodyPr/>
          <a:lstStyle/>
          <a:p>
            <a:r>
              <a:rPr lang="en-US" altLang="en-US" dirty="0"/>
              <a:t>3GPP 5G Timeline</a:t>
            </a:r>
          </a:p>
        </p:txBody>
      </p:sp>
      <p:sp>
        <p:nvSpPr>
          <p:cNvPr id="3" name="Content Placeholder 2"/>
          <p:cNvSpPr>
            <a:spLocks noGrp="1"/>
          </p:cNvSpPr>
          <p:nvPr>
            <p:ph idx="1"/>
          </p:nvPr>
        </p:nvSpPr>
        <p:spPr/>
        <p:txBody>
          <a:bodyPr>
            <a:normAutofit/>
          </a:bodyPr>
          <a:lstStyle/>
          <a:p>
            <a:pPr>
              <a:defRPr/>
            </a:pPr>
            <a:r>
              <a:rPr lang="en-US" sz="2000" b="1" dirty="0"/>
              <a:t>5G release timeline</a:t>
            </a:r>
            <a:endParaRPr lang="en-GB" sz="2000" b="1" dirty="0"/>
          </a:p>
          <a:p>
            <a:pPr>
              <a:defRPr/>
            </a:pPr>
            <a:endParaRPr lang="en-GB" sz="3000" dirty="0"/>
          </a:p>
          <a:p>
            <a:pPr>
              <a:defRPr/>
            </a:pPr>
            <a:endParaRPr lang="en-GB" sz="3000" dirty="0"/>
          </a:p>
          <a:p>
            <a:pPr>
              <a:defRPr/>
            </a:pPr>
            <a:endParaRPr lang="en-GB" sz="3000" dirty="0"/>
          </a:p>
          <a:p>
            <a:pPr>
              <a:defRPr/>
            </a:pPr>
            <a:endParaRPr lang="en-GB" sz="2400" dirty="0"/>
          </a:p>
          <a:p>
            <a:pPr>
              <a:defRPr/>
            </a:pPr>
            <a:r>
              <a:rPr lang="en-GB" sz="2000" b="1" dirty="0"/>
              <a:t>Two phases for the normative 5G work</a:t>
            </a:r>
          </a:p>
          <a:p>
            <a:pPr lvl="1">
              <a:defRPr/>
            </a:pPr>
            <a:r>
              <a:rPr lang="en-GB" sz="1800" b="1" dirty="0"/>
              <a:t>Rel-15</a:t>
            </a:r>
            <a:r>
              <a:rPr lang="en-GB" sz="1800" dirty="0"/>
              <a:t> (a.k.a. "5G phase 1")</a:t>
            </a:r>
          </a:p>
          <a:p>
            <a:pPr lvl="2">
              <a:defRPr/>
            </a:pPr>
            <a:r>
              <a:rPr lang="en-GB" sz="1800" dirty="0"/>
              <a:t>to be completed by June 2018</a:t>
            </a:r>
          </a:p>
          <a:p>
            <a:pPr lvl="2">
              <a:defRPr/>
            </a:pPr>
            <a:r>
              <a:rPr lang="en-US" sz="1800" dirty="0"/>
              <a:t>aim at a first phase of expected 5G deployments in 2020</a:t>
            </a:r>
          </a:p>
          <a:p>
            <a:pPr lvl="1">
              <a:defRPr/>
            </a:pPr>
            <a:r>
              <a:rPr lang="en-GB" sz="1800" b="1" dirty="0"/>
              <a:t>Rel-16</a:t>
            </a:r>
            <a:r>
              <a:rPr lang="en-GB" sz="1800" dirty="0"/>
              <a:t> (a.k.a. "5G phase 2")</a:t>
            </a:r>
          </a:p>
          <a:p>
            <a:pPr lvl="2">
              <a:defRPr/>
            </a:pPr>
            <a:r>
              <a:rPr lang="en-GB" sz="1800" dirty="0"/>
              <a:t>to be completed by December 2019</a:t>
            </a:r>
          </a:p>
          <a:p>
            <a:pPr lvl="2">
              <a:defRPr/>
            </a:pPr>
            <a:r>
              <a:rPr lang="en-US" sz="1800" dirty="0"/>
              <a:t>meet the ITU IMT-2020 submission requirements</a:t>
            </a:r>
          </a:p>
          <a:p>
            <a:pPr>
              <a:defRPr/>
            </a:pPr>
            <a:endParaRPr lang="en-US" sz="2600" dirty="0"/>
          </a:p>
        </p:txBody>
      </p:sp>
      <p:grpSp>
        <p:nvGrpSpPr>
          <p:cNvPr id="2" name="Group 1"/>
          <p:cNvGrpSpPr/>
          <p:nvPr/>
        </p:nvGrpSpPr>
        <p:grpSpPr>
          <a:xfrm>
            <a:off x="1142976" y="1791718"/>
            <a:ext cx="5924551" cy="1487691"/>
            <a:chOff x="1142976" y="1584324"/>
            <a:chExt cx="5924551" cy="1487691"/>
          </a:xfrm>
        </p:grpSpPr>
        <p:pic>
          <p:nvPicPr>
            <p:cNvPr id="7" name="Picture 3"/>
            <p:cNvPicPr>
              <a:picLocks noChangeAspect="1" noChangeArrowheads="1"/>
            </p:cNvPicPr>
            <p:nvPr/>
          </p:nvPicPr>
          <p:blipFill>
            <a:blip r:embed="rId3"/>
            <a:srcRect/>
            <a:stretch>
              <a:fillRect/>
            </a:stretch>
          </p:blipFill>
          <p:spPr bwMode="auto">
            <a:xfrm>
              <a:off x="1142976" y="2341765"/>
              <a:ext cx="5924550" cy="730250"/>
            </a:xfrm>
            <a:prstGeom prst="rect">
              <a:avLst/>
            </a:prstGeom>
            <a:noFill/>
            <a:ln w="9360" cap="flat">
              <a:noFill/>
              <a:round/>
              <a:headEnd/>
              <a:tailEnd/>
            </a:ln>
            <a:effectLst/>
          </p:spPr>
        </p:pic>
        <p:sp>
          <p:nvSpPr>
            <p:cNvPr id="8" name="Rectangle 4"/>
            <p:cNvSpPr>
              <a:spLocks noChangeArrowheads="1"/>
            </p:cNvSpPr>
            <p:nvPr/>
          </p:nvSpPr>
          <p:spPr bwMode="auto">
            <a:xfrm>
              <a:off x="4408003" y="2160791"/>
              <a:ext cx="681037" cy="366713"/>
            </a:xfrm>
            <a:prstGeom prst="rect">
              <a:avLst/>
            </a:prstGeom>
            <a:noFill/>
            <a:ln w="9360" cap="flat">
              <a:noFill/>
              <a:round/>
              <a:headEnd/>
              <a:tailEnd/>
            </a:ln>
            <a:effectLst/>
          </p:spPr>
          <p:txBody>
            <a:bodyPr wrap="none" lIns="90000" tIns="46800" rIns="90000" bIns="46800"/>
            <a:lstStyle/>
            <a:p>
              <a:pPr>
                <a:lnSpc>
                  <a:spcPct val="100000"/>
                </a:lnSpc>
                <a:tabLst>
                  <a:tab pos="457200" algn="l"/>
                </a:tabLst>
              </a:pPr>
              <a:r>
                <a:rPr lang="en-US" sz="1200" b="1" i="1" dirty="0">
                  <a:solidFill>
                    <a:schemeClr val="tx2"/>
                  </a:solidFill>
                  <a:ea typeface="Noto Sans CJK SC Regular" charset="0"/>
                  <a:cs typeface="Noto Sans CJK SC Regular" charset="0"/>
                </a:rPr>
                <a:t>June 2018</a:t>
              </a:r>
            </a:p>
          </p:txBody>
        </p:sp>
        <p:sp>
          <p:nvSpPr>
            <p:cNvPr id="9" name="Rectangle 5"/>
            <p:cNvSpPr>
              <a:spLocks noChangeArrowheads="1"/>
            </p:cNvSpPr>
            <p:nvPr/>
          </p:nvSpPr>
          <p:spPr bwMode="auto">
            <a:xfrm>
              <a:off x="6225181" y="2159521"/>
              <a:ext cx="671513" cy="366713"/>
            </a:xfrm>
            <a:prstGeom prst="rect">
              <a:avLst/>
            </a:prstGeom>
            <a:noFill/>
            <a:ln w="9360" cap="flat">
              <a:noFill/>
              <a:round/>
              <a:headEnd/>
              <a:tailEnd/>
            </a:ln>
            <a:effectLst/>
          </p:spPr>
          <p:txBody>
            <a:bodyPr wrap="none" lIns="90000" tIns="46800" rIns="90000" bIns="46800"/>
            <a:lstStyle/>
            <a:p>
              <a:pPr>
                <a:lnSpc>
                  <a:spcPct val="100000"/>
                </a:lnSpc>
                <a:tabLst>
                  <a:tab pos="457200" algn="l"/>
                </a:tabLst>
              </a:pPr>
              <a:r>
                <a:rPr lang="en-US" sz="1200" b="1" i="1" dirty="0">
                  <a:solidFill>
                    <a:schemeClr val="tx2"/>
                  </a:solidFill>
                  <a:ea typeface="Noto Sans CJK SC Regular" charset="0"/>
                  <a:cs typeface="Noto Sans CJK SC Regular" charset="0"/>
                </a:rPr>
                <a:t>December 2019</a:t>
              </a:r>
            </a:p>
          </p:txBody>
        </p:sp>
        <p:sp>
          <p:nvSpPr>
            <p:cNvPr id="10" name="Rectangle 6"/>
            <p:cNvSpPr>
              <a:spLocks noChangeArrowheads="1"/>
            </p:cNvSpPr>
            <p:nvPr/>
          </p:nvSpPr>
          <p:spPr bwMode="auto">
            <a:xfrm>
              <a:off x="2592775" y="2157616"/>
              <a:ext cx="671513" cy="366713"/>
            </a:xfrm>
            <a:prstGeom prst="rect">
              <a:avLst/>
            </a:prstGeom>
            <a:noFill/>
            <a:ln w="9360" cap="flat">
              <a:noFill/>
              <a:round/>
              <a:headEnd/>
              <a:tailEnd/>
            </a:ln>
            <a:effectLst/>
          </p:spPr>
          <p:txBody>
            <a:bodyPr wrap="none" lIns="90000" tIns="46800" rIns="90000" bIns="46800"/>
            <a:lstStyle/>
            <a:p>
              <a:pPr>
                <a:lnSpc>
                  <a:spcPct val="100000"/>
                </a:lnSpc>
                <a:tabLst>
                  <a:tab pos="457200" algn="l"/>
                </a:tabLst>
              </a:pPr>
              <a:r>
                <a:rPr lang="en-US" sz="1200" b="1" i="1" dirty="0">
                  <a:solidFill>
                    <a:schemeClr val="tx2"/>
                  </a:solidFill>
                  <a:ea typeface="Noto Sans CJK SC Regular" charset="0"/>
                  <a:cs typeface="Noto Sans CJK SC Regular" charset="0"/>
                </a:rPr>
                <a:t>March 2017</a:t>
              </a:r>
            </a:p>
          </p:txBody>
        </p:sp>
        <p:sp>
          <p:nvSpPr>
            <p:cNvPr id="11" name="Right Arrow 10"/>
            <p:cNvSpPr/>
            <p:nvPr/>
          </p:nvSpPr>
          <p:spPr>
            <a:xfrm rot="5400000">
              <a:off x="4510589" y="1585888"/>
              <a:ext cx="615769" cy="635824"/>
            </a:xfrm>
            <a:prstGeom prst="rightArrow">
              <a:avLst/>
            </a:prstGeom>
            <a:solidFill>
              <a:srgbClr val="72AF2F"/>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rot="5400000">
              <a:off x="6441730" y="1574297"/>
              <a:ext cx="615769" cy="635824"/>
            </a:xfrm>
            <a:prstGeom prst="rightArrow">
              <a:avLst/>
            </a:prstGeom>
            <a:solidFill>
              <a:srgbClr val="72AF2F"/>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Network Slicing concept in NGMN</a:t>
            </a:r>
          </a:p>
        </p:txBody>
      </p:sp>
      <p:sp>
        <p:nvSpPr>
          <p:cNvPr id="5" name="矩形 4"/>
          <p:cNvSpPr/>
          <p:nvPr/>
        </p:nvSpPr>
        <p:spPr>
          <a:xfrm>
            <a:off x="4368097" y="1371600"/>
            <a:ext cx="4213013" cy="246221"/>
          </a:xfrm>
          <a:prstGeom prst="rect">
            <a:avLst/>
          </a:prstGeom>
        </p:spPr>
        <p:txBody>
          <a:bodyPr wrap="none">
            <a:spAutoFit/>
          </a:bodyPr>
          <a:lstStyle/>
          <a:p>
            <a:r>
              <a:rPr lang="en-US" dirty="0"/>
              <a:t>NGMN Description of Network Slicing Concept v1.0.8, September 2016</a:t>
            </a:r>
          </a:p>
        </p:txBody>
      </p:sp>
      <p:pic>
        <p:nvPicPr>
          <p:cNvPr id="6" name="Picture 8"/>
          <p:cNvPicPr/>
          <p:nvPr/>
        </p:nvPicPr>
        <p:blipFill>
          <a:blip r:embed="rId2" cstate="print">
            <a:extLst>
              <a:ext uri="{28A0092B-C50C-407E-A947-70E740481C1C}">
                <a14:useLocalDpi xmlns:a14="http://schemas.microsoft.com/office/drawing/2010/main" val="0"/>
              </a:ext>
            </a:extLst>
          </a:blip>
          <a:stretch>
            <a:fillRect/>
          </a:stretch>
        </p:blipFill>
        <p:spPr>
          <a:xfrm>
            <a:off x="4010891" y="2154814"/>
            <a:ext cx="4927426" cy="3040641"/>
          </a:xfrm>
          <a:prstGeom prst="rect">
            <a:avLst/>
          </a:prstGeom>
        </p:spPr>
      </p:pic>
      <p:sp>
        <p:nvSpPr>
          <p:cNvPr id="7" name="矩形 6"/>
          <p:cNvSpPr/>
          <p:nvPr/>
        </p:nvSpPr>
        <p:spPr>
          <a:xfrm>
            <a:off x="5310608" y="5732448"/>
            <a:ext cx="2869696" cy="246221"/>
          </a:xfrm>
          <a:prstGeom prst="rect">
            <a:avLst/>
          </a:prstGeom>
        </p:spPr>
        <p:txBody>
          <a:bodyPr wrap="none">
            <a:spAutoFit/>
          </a:bodyPr>
          <a:lstStyle/>
          <a:p>
            <a:pPr algn="ctr">
              <a:spcAft>
                <a:spcPts val="0"/>
              </a:spcAft>
            </a:pPr>
            <a:r>
              <a:rPr lang="en-GB" b="1" dirty="0">
                <a:ea typeface="MS Mincho" panose="02020609040205080304" pitchFamily="49" charset="-128"/>
                <a:cs typeface="Times New Roman" panose="02020603050405020304" pitchFamily="18" charset="0"/>
              </a:rPr>
              <a:t>Figure 1: Network slicing conceptual outline</a:t>
            </a:r>
            <a:endParaRPr lang="en-US" b="1" dirty="0">
              <a:ea typeface="MS Mincho" panose="02020609040205080304" pitchFamily="49" charset="-128"/>
              <a:cs typeface="Times New Roman" panose="02020603050405020304" pitchFamily="18" charset="0"/>
            </a:endParaRPr>
          </a:p>
        </p:txBody>
      </p:sp>
      <p:sp>
        <p:nvSpPr>
          <p:cNvPr id="8" name="矩形 7"/>
          <p:cNvSpPr/>
          <p:nvPr/>
        </p:nvSpPr>
        <p:spPr>
          <a:xfrm>
            <a:off x="166254" y="1254521"/>
            <a:ext cx="3844637" cy="5055230"/>
          </a:xfrm>
          <a:prstGeom prst="rect">
            <a:avLst/>
          </a:prstGeom>
        </p:spPr>
        <p:txBody>
          <a:bodyPr wrap="square">
            <a:spAutoFit/>
          </a:bodyPr>
          <a:lstStyle/>
          <a:p>
            <a:pPr>
              <a:lnSpc>
                <a:spcPts val="1250"/>
              </a:lnSpc>
              <a:spcAft>
                <a:spcPts val="0"/>
              </a:spcAft>
            </a:pPr>
            <a:r>
              <a:rPr lang="en-GB" b="1" spc="-20" dirty="0">
                <a:ea typeface="MS Mincho" panose="02020609040205080304" pitchFamily="49" charset="-128"/>
                <a:cs typeface="Times New Roman" panose="02020603050405020304" pitchFamily="18" charset="0"/>
              </a:rPr>
              <a:t>Service Instance: </a:t>
            </a:r>
            <a:r>
              <a:rPr lang="en-GB" spc="-20" dirty="0">
                <a:ea typeface="MS Mincho" panose="02020609040205080304" pitchFamily="49" charset="-128"/>
                <a:cs typeface="Times New Roman" panose="02020603050405020304" pitchFamily="18" charset="0"/>
              </a:rPr>
              <a:t>An instance is a run-time construct of an end-user service or a business service that is realized within or by a Network Slice.</a:t>
            </a:r>
            <a:endParaRPr lang="en-US" spc="-20" dirty="0">
              <a:ea typeface="MS Mincho" panose="02020609040205080304" pitchFamily="49" charset="-128"/>
              <a:cs typeface="Times New Roman" panose="02020603050405020304" pitchFamily="18" charset="0"/>
            </a:endParaRPr>
          </a:p>
          <a:p>
            <a:pPr>
              <a:lnSpc>
                <a:spcPts val="1250"/>
              </a:lnSpc>
              <a:spcAft>
                <a:spcPts val="0"/>
              </a:spcAft>
            </a:pPr>
            <a:r>
              <a:rPr lang="en-GB" spc="-20" dirty="0">
                <a:ea typeface="MS Mincho" panose="02020609040205080304" pitchFamily="49" charset="-128"/>
                <a:cs typeface="Times New Roman" panose="02020603050405020304" pitchFamily="18" charset="0"/>
              </a:rPr>
              <a:t> </a:t>
            </a:r>
            <a:endParaRPr lang="en-US" spc="-20" dirty="0">
              <a:ea typeface="MS Mincho" panose="02020609040205080304" pitchFamily="49" charset="-128"/>
              <a:cs typeface="Times New Roman" panose="02020603050405020304" pitchFamily="18" charset="0"/>
            </a:endParaRPr>
          </a:p>
          <a:p>
            <a:pPr>
              <a:lnSpc>
                <a:spcPts val="1250"/>
              </a:lnSpc>
              <a:spcAft>
                <a:spcPts val="0"/>
              </a:spcAft>
            </a:pPr>
            <a:r>
              <a:rPr lang="en-GB" b="1" spc="-20" dirty="0">
                <a:ea typeface="MS Mincho" panose="02020609040205080304" pitchFamily="49" charset="-128"/>
                <a:cs typeface="Times New Roman" panose="02020603050405020304" pitchFamily="18" charset="0"/>
              </a:rPr>
              <a:t>Network Slice Instance: </a:t>
            </a:r>
            <a:r>
              <a:rPr lang="en-GB" spc="-20" dirty="0">
                <a:ea typeface="MS Mincho" panose="02020609040205080304" pitchFamily="49" charset="-128"/>
                <a:cs typeface="Times New Roman" panose="02020603050405020304" pitchFamily="18" charset="0"/>
              </a:rPr>
              <a:t>A set of run-time network functions, and resources to run these network functions, forming a complete instantiated logical network to meet certain network characteristics required by the Service Instance(s).</a:t>
            </a:r>
            <a:endParaRPr lang="en-US" spc="-20" dirty="0">
              <a:ea typeface="MS Mincho" panose="02020609040205080304" pitchFamily="49" charset="-128"/>
              <a:cs typeface="Times New Roman" panose="02020603050405020304" pitchFamily="18" charset="0"/>
            </a:endParaRPr>
          </a:p>
          <a:p>
            <a:pPr marL="342900" lvl="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A network slice instance may be fully or partly, logically and/or physically, isolated from another network slice instance.</a:t>
            </a:r>
            <a:endParaRPr lang="en-US" spc="-20" dirty="0">
              <a:ea typeface="MS Mincho" panose="02020609040205080304" pitchFamily="49" charset="-128"/>
              <a:cs typeface="Times New Roman" panose="02020603050405020304" pitchFamily="18" charset="0"/>
            </a:endParaRPr>
          </a:p>
          <a:p>
            <a:pPr marL="342900" lvl="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The resources comprise physical and logical resources. </a:t>
            </a:r>
            <a:endParaRPr lang="en-US" spc="-20" dirty="0">
              <a:ea typeface="MS Mincho" panose="02020609040205080304" pitchFamily="49" charset="-128"/>
              <a:cs typeface="Times New Roman" panose="02020603050405020304" pitchFamily="18" charset="0"/>
            </a:endParaRPr>
          </a:p>
          <a:p>
            <a:pPr marL="342900" lvl="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A Network Slice Instance may be composed of Sub-network Instances, which as a special case may be shared by multiple network slice instances. The Network Slice Instance is defined by a Network Slice Blueprint. </a:t>
            </a:r>
            <a:endParaRPr lang="en-US" spc="-20" dirty="0">
              <a:ea typeface="MS Mincho" panose="02020609040205080304" pitchFamily="49" charset="-128"/>
              <a:cs typeface="Times New Roman" panose="02020603050405020304" pitchFamily="18" charset="0"/>
            </a:endParaRPr>
          </a:p>
          <a:p>
            <a:pPr marL="342900" lvl="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Instance-specific policies and configurations are required when creating a Network Slice Instance. </a:t>
            </a:r>
            <a:endParaRPr lang="en-US" spc="-20" dirty="0">
              <a:ea typeface="MS Mincho" panose="02020609040205080304" pitchFamily="49" charset="-128"/>
              <a:cs typeface="Times New Roman" panose="02020603050405020304" pitchFamily="18" charset="0"/>
            </a:endParaRPr>
          </a:p>
          <a:p>
            <a:pPr marL="342900" lvl="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Network characteristics examples are ultra-low-latency, ultra-reliability etc.</a:t>
            </a:r>
          </a:p>
          <a:p>
            <a:pPr marL="342900" lvl="0" indent="-342900">
              <a:lnSpc>
                <a:spcPts val="1250"/>
              </a:lnSpc>
              <a:spcAft>
                <a:spcPts val="0"/>
              </a:spcAft>
              <a:buFont typeface="Symbol" panose="05050102010706020507" pitchFamily="18" charset="2"/>
              <a:buChar char=""/>
            </a:pPr>
            <a:endParaRPr lang="en-GB" spc="-20" dirty="0">
              <a:ea typeface="MS Mincho" panose="02020609040205080304" pitchFamily="49" charset="-128"/>
              <a:cs typeface="Times New Roman" panose="02020603050405020304" pitchFamily="18" charset="0"/>
            </a:endParaRPr>
          </a:p>
          <a:p>
            <a:r>
              <a:rPr lang="en-GB" b="1" dirty="0"/>
              <a:t>Sub-network Instance: </a:t>
            </a:r>
            <a:r>
              <a:rPr lang="en-GB" dirty="0"/>
              <a:t>A Sub-network Instance is a run-time construct and comprises of a set of Network Functions and the resources for these Network Functions.</a:t>
            </a:r>
            <a:endParaRPr lang="en-US" dirty="0"/>
          </a:p>
          <a:p>
            <a:pPr marL="34290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The Sub-network Instance is defined by a Sub-network Blueprint.</a:t>
            </a:r>
            <a:endParaRPr lang="en-US" spc="-20" dirty="0">
              <a:ea typeface="MS Mincho" panose="02020609040205080304" pitchFamily="49" charset="-128"/>
              <a:cs typeface="Times New Roman" panose="02020603050405020304" pitchFamily="18" charset="0"/>
            </a:endParaRPr>
          </a:p>
          <a:p>
            <a:pPr marL="34290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A Sub-network Instance is not required to form a complete logical network.</a:t>
            </a:r>
            <a:endParaRPr lang="en-US" spc="-20" dirty="0">
              <a:ea typeface="MS Mincho" panose="02020609040205080304" pitchFamily="49" charset="-128"/>
              <a:cs typeface="Times New Roman" panose="02020603050405020304" pitchFamily="18" charset="0"/>
            </a:endParaRPr>
          </a:p>
          <a:p>
            <a:pPr marL="34290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A Sub-network Instance may be shared by two or more Network Slices.</a:t>
            </a:r>
            <a:endParaRPr lang="en-US" spc="-20" dirty="0">
              <a:ea typeface="MS Mincho" panose="02020609040205080304" pitchFamily="49" charset="-128"/>
              <a:cs typeface="Times New Roman" panose="02020603050405020304" pitchFamily="18" charset="0"/>
            </a:endParaRPr>
          </a:p>
          <a:p>
            <a:pPr marL="342900" indent="-342900">
              <a:lnSpc>
                <a:spcPts val="1250"/>
              </a:lnSpc>
              <a:spcAft>
                <a:spcPts val="0"/>
              </a:spcAft>
              <a:buFont typeface="Symbol" panose="05050102010706020507" pitchFamily="18" charset="2"/>
              <a:buChar char=""/>
            </a:pPr>
            <a:r>
              <a:rPr lang="en-GB" spc="-20" dirty="0">
                <a:ea typeface="MS Mincho" panose="02020609040205080304" pitchFamily="49" charset="-128"/>
                <a:cs typeface="Times New Roman" panose="02020603050405020304" pitchFamily="18" charset="0"/>
              </a:rPr>
              <a:t>The resources comprise physical and logical resources.</a:t>
            </a:r>
            <a:endParaRPr lang="en-US" spc="-2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85207673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GB" altLang="ja-JP" dirty="0"/>
              <a:t>Network Slicing concept in 3GPP</a:t>
            </a:r>
            <a:endParaRPr lang="en-US" altLang="ja-JP" dirty="0"/>
          </a:p>
        </p:txBody>
      </p:sp>
      <p:sp>
        <p:nvSpPr>
          <p:cNvPr id="38915" name="Rectangle 3"/>
          <p:cNvSpPr>
            <a:spLocks noGrp="1"/>
          </p:cNvSpPr>
          <p:nvPr>
            <p:ph type="body" idx="1"/>
          </p:nvPr>
        </p:nvSpPr>
        <p:spPr>
          <a:xfrm>
            <a:off x="488950" y="1242688"/>
            <a:ext cx="8326438" cy="4939903"/>
          </a:xfrm>
        </p:spPr>
        <p:txBody>
          <a:bodyPr/>
          <a:lstStyle/>
          <a:p>
            <a:r>
              <a:rPr lang="en-GB" sz="1600" b="1" dirty="0"/>
              <a:t>Network slicing is </a:t>
            </a:r>
            <a:r>
              <a:rPr lang="en-GB" sz="1400" b="1" dirty="0"/>
              <a:t>a key feature for the next generation network: </a:t>
            </a:r>
          </a:p>
          <a:p>
            <a:pPr lvl="1"/>
            <a:r>
              <a:rPr lang="en-GB" sz="1400" dirty="0"/>
              <a:t>It is about transforming the network from a static "one size fits all" paradigm, to a new paradigm where logical networks/partitions are created, with appropriate isolation, resources and optimized topology to serve a particular purpose or service category (e.g. use case/traffic category, or for internal reasons) or even individual customers (logical system created "on </a:t>
            </a:r>
            <a:r>
              <a:rPr lang="en-GB" sz="1400"/>
              <a:t>demand").</a:t>
            </a:r>
            <a:r>
              <a:rPr lang="en-GB" altLang="en-US" sz="1400"/>
              <a:t> </a:t>
            </a:r>
            <a:r>
              <a:rPr lang="en-GB" altLang="en-US" sz="1400" dirty="0"/>
              <a:t>A single UE can simultaneously be served by one or more Network Slice instances. </a:t>
            </a:r>
          </a:p>
          <a:p>
            <a:pPr lvl="1"/>
            <a:endParaRPr lang="en-US" sz="1600" b="1" dirty="0"/>
          </a:p>
          <a:p>
            <a:r>
              <a:rPr lang="en-US" sz="1600" b="1" dirty="0"/>
              <a:t>Definitions of network slicing from TS 23.501:</a:t>
            </a:r>
            <a:endParaRPr lang="en-GB" sz="1600" b="1" dirty="0"/>
          </a:p>
          <a:p>
            <a:pPr lvl="1"/>
            <a:r>
              <a:rPr lang="en-GB" sz="1400" b="1" dirty="0"/>
              <a:t>Network Slice:</a:t>
            </a:r>
            <a:r>
              <a:rPr lang="en-GB" sz="1400" dirty="0"/>
              <a:t> A logical network that provides specific network capabilities and network characteristics.</a:t>
            </a:r>
          </a:p>
          <a:p>
            <a:pPr lvl="1"/>
            <a:r>
              <a:rPr lang="en-GB" sz="1400" b="1" dirty="0"/>
              <a:t>Network Slice instance:</a:t>
            </a:r>
            <a:r>
              <a:rPr lang="en-GB" sz="1400" dirty="0"/>
              <a:t> A set of Network Function instances and the required resources (e.g. compute, storage and networking resources) which form a deployed Network Slice.</a:t>
            </a:r>
          </a:p>
          <a:p>
            <a:pPr lvl="1"/>
            <a:r>
              <a:rPr lang="en-GB" sz="1400" b="1" dirty="0"/>
              <a:t>Network Function:</a:t>
            </a:r>
            <a:r>
              <a:rPr lang="en-GB" sz="1400" dirty="0"/>
              <a:t> A 3GPP adopted or 3GPP defined processing function in a network, which has defined functional behaviour and 3GPP defined interfaces.</a:t>
            </a:r>
          </a:p>
          <a:p>
            <a:pPr lvl="1"/>
            <a:endParaRPr lang="en-US" sz="1400" dirty="0"/>
          </a:p>
          <a:p>
            <a:pPr lvl="0"/>
            <a:r>
              <a:rPr lang="en-US" sz="1600" b="1" dirty="0">
                <a:solidFill>
                  <a:prstClr val="black"/>
                </a:solidFill>
              </a:rPr>
              <a:t>Definitions of network slicing from TS 28.530:</a:t>
            </a:r>
            <a:endParaRPr lang="en-GB" sz="1600" b="1" dirty="0">
              <a:solidFill>
                <a:prstClr val="black"/>
              </a:solidFill>
            </a:endParaRPr>
          </a:p>
          <a:p>
            <a:pPr lvl="1"/>
            <a:r>
              <a:rPr lang="en-US" sz="1400" b="1" dirty="0"/>
              <a:t>Network Slice Subnet</a:t>
            </a:r>
            <a:r>
              <a:rPr lang="en-US" sz="1400" dirty="0"/>
              <a:t>: A set of Managed Functions and the required resources (e.g. compute, storage and networking resources).</a:t>
            </a:r>
          </a:p>
          <a:p>
            <a:pPr lvl="1"/>
            <a:r>
              <a:rPr lang="en-US" sz="1400" b="1" dirty="0"/>
              <a:t>Network Slice Subnet instance</a:t>
            </a:r>
            <a:r>
              <a:rPr lang="en-US" sz="1400" dirty="0"/>
              <a:t>: A set of Managed Function instances and the used resources (e.g. compute, storage and networking resources).</a:t>
            </a:r>
          </a:p>
          <a:p>
            <a:pPr lvl="1"/>
            <a:endParaRPr lang="en-GB" sz="1400" dirty="0"/>
          </a:p>
          <a:p>
            <a:pPr lvl="1">
              <a:lnSpc>
                <a:spcPct val="80000"/>
              </a:lnSpc>
            </a:pPr>
            <a:endParaRPr lang="en-GB" altLang="ja-JP" sz="1400" dirty="0">
              <a:ea typeface="ＭＳ Ｐゴシック" panose="020B0600070205080204" pitchFamily="34" charset="-128"/>
            </a:endParaRPr>
          </a:p>
          <a:p>
            <a:pPr lvl="1">
              <a:lnSpc>
                <a:spcPct val="80000"/>
              </a:lnSpc>
            </a:pPr>
            <a:endParaRPr lang="en-GB" altLang="ja-JP" sz="1400" dirty="0">
              <a:ea typeface="ＭＳ Ｐゴシック" panose="020B0600070205080204" pitchFamily="34" charset="-128"/>
            </a:endParaRPr>
          </a:p>
        </p:txBody>
      </p:sp>
    </p:spTree>
    <p:extLst>
      <p:ext uri="{BB962C8B-B14F-4D97-AF65-F5344CB8AC3E}">
        <p14:creationId xmlns:p14="http://schemas.microsoft.com/office/powerpoint/2010/main" val="2436082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35093</TotalTime>
  <Words>2298</Words>
  <Application>Microsoft Office PowerPoint</Application>
  <PresentationFormat>On-screen Show (4:3)</PresentationFormat>
  <Paragraphs>298</Paragraphs>
  <Slides>25</Slides>
  <Notes>22</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25</vt:i4>
      </vt:variant>
    </vt:vector>
  </HeadingPairs>
  <TitlesOfParts>
    <vt:vector size="39" baseType="lpstr">
      <vt:lpstr>맑은 고딕</vt:lpstr>
      <vt:lpstr>MS Mincho</vt:lpstr>
      <vt:lpstr>ＭＳ Ｐゴシック</vt:lpstr>
      <vt:lpstr>宋体</vt:lpstr>
      <vt:lpstr>Arial</vt:lpstr>
      <vt:lpstr>Calibri</vt:lpstr>
      <vt:lpstr>inherit</vt:lpstr>
      <vt:lpstr>Noto Sans CJK SC Regular</vt:lpstr>
      <vt:lpstr>Symbol</vt:lpstr>
      <vt:lpstr>Times New Roman</vt:lpstr>
      <vt:lpstr>Wingdings</vt:lpstr>
      <vt:lpstr>Office Theme</vt:lpstr>
      <vt:lpstr>Worksheet</vt:lpstr>
      <vt:lpstr>演示文稿</vt:lpstr>
      <vt:lpstr>3GPP Progress on  Network Slicing</vt:lpstr>
      <vt:lpstr>3GPP Structure</vt:lpstr>
      <vt:lpstr>PowerPoint Presentation</vt:lpstr>
      <vt:lpstr>PowerPoint Presentation</vt:lpstr>
      <vt:lpstr>The 3GPP-centric standards map</vt:lpstr>
      <vt:lpstr>PowerPoint Presentation</vt:lpstr>
      <vt:lpstr>3GPP 5G Timeline</vt:lpstr>
      <vt:lpstr>Network Slicing concept in NGMN</vt:lpstr>
      <vt:lpstr>Network Slicing concept in 3GPP</vt:lpstr>
      <vt:lpstr>5G Network Slicing in SA1</vt:lpstr>
      <vt:lpstr>5G Network Slicing in SA2</vt:lpstr>
      <vt:lpstr>5G Network Slicing in SA3</vt:lpstr>
      <vt:lpstr>PowerPoint Presentation</vt:lpstr>
      <vt:lpstr>5G Network Slicing in SA5</vt:lpstr>
      <vt:lpstr>5G Network Slicing in SA5</vt:lpstr>
      <vt:lpstr>5G Network Slicing in SA5</vt:lpstr>
      <vt:lpstr>5G Network Slicing in SA5</vt:lpstr>
      <vt:lpstr>5G Network Slicing in SA5</vt:lpstr>
      <vt:lpstr>5G Network Slicing in SA5</vt:lpstr>
      <vt:lpstr>5G Network Slicing in SA5</vt:lpstr>
      <vt:lpstr>PowerPoint Presentation</vt:lpstr>
      <vt:lpstr>3GPP SA5 and other SDOs/fora </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Network Slicing  presentation to 2017 NGMN</dc:title>
  <dc:creator>Huawei</dc:creator>
  <cp:lastModifiedBy>Thomas Tovinger</cp:lastModifiedBy>
  <cp:revision>1486</cp:revision>
  <dcterms:created xsi:type="dcterms:W3CDTF">2008-08-30T09:32:10Z</dcterms:created>
  <dcterms:modified xsi:type="dcterms:W3CDTF">2018-01-30T14:36:34Z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(13)HOpFTcvJ5a96J8ivpF9R4NgbAJwmnOYr9tDixl71UW3ffpEeJHobrU3SW709BLXtGkJ/KoL3_x000d_
WCJ94/7rcTtRVdWEJNDY7wbgWqG3aADIfSvsz5/eE0Bsqn5CkEVPZ21Uc2p8rw3m8HmD1QA9_x000d_
EgOQCQ51LLBWKRQ4fW+ZWrFkSxazoakIf8NisG41oHEK/Thh3xXSH9JQiHmwZQgalSseRNNa_x000d_
4+4GXw4Sa2oDDeNKNl</vt:lpwstr>
  </property>
  <property fmtid="{D5CDD505-2E9C-101B-9397-08002B2CF9AE}" pid="3" name="_ms_pID_725343_00">
    <vt:lpwstr>_ms_pID_725343</vt:lpwstr>
  </property>
  <property fmtid="{D5CDD505-2E9C-101B-9397-08002B2CF9AE}" pid="4" name="_ms_pID_7253431">
    <vt:lpwstr>fHy/9yJIUucAWGHsS5TowYfVG0RIMktF33uqNvC/vdUS10d/otX+GD_x000d_
lyFjT8ysz5a32qy5XWhRqhuAWgLM5LU7nbHyMR9JiE9uU6uJ2YH6+h1OqWE1QPCdzpD4m4G0_x000d_
eBur1FLhbSt6oRVGl2z3hjTSfZKBqWOZWQTgkWHscmB2B4eXJuKHxbSUuLADWEEq6El42Qel_x000d_
AdodkspUsr6nd9EPPiR0eYUD5QbbXmeLza1G</vt:lpwstr>
  </property>
  <property fmtid="{D5CDD505-2E9C-101B-9397-08002B2CF9AE}" pid="5" name="_ms_pID_7253431_00">
    <vt:lpwstr>_ms_pID_7253431</vt:lpwstr>
  </property>
  <property fmtid="{D5CDD505-2E9C-101B-9397-08002B2CF9AE}" pid="6" name="_ms_pID_7253432">
    <vt:lpwstr>pdgrMtN/S0CiUXLqJdQHd/mLD3q68RuUsnak_x000d_
RTRd+QVoyI0ySzKvsnm7itc/qQVLs8hxhZfcNOjKZTUeuwWP0smbkmCBwtPBuUaq4dxM8PRK_x000d_
wOXm2h81s12teVbtrgVvgT/9A9Uv4ybjgNh36UMO+LdBZ7uPXHWKGj57zih7DGZeZC9gfpwv_x000d_
XIiD2WzPpB6HDa/LeTKslXQYl+5Vp3TNsdVFMulgaeZFttSkZ+KC/z</vt:lpwstr>
  </property>
  <property fmtid="{D5CDD505-2E9C-101B-9397-08002B2CF9AE}" pid="7" name="_ms_pID_7253433">
    <vt:lpwstr>RUwecu7Dm8Yycrb23E_x000d_
QxJviwuaac8KAmGjd6Le6O0A2+MSllifGYgRszID16ksmEffTr8ol6HEEdqxdFTWdRGBYqUK_x000d_
HnFXlLT+7+VzRGvjwkDU4phWTPRnhRMXCU3r9oZxE29s4+lCSqLByFM67m5HpwzaW9C0AxtR_x000d_
WfllMz5lCEvz/5XZDVKjV2kmZqcSIRSYLpIbIj7eJeLq4d180utBCeczRdc95MvcqUEqXkO6</vt:lpwstr>
  </property>
  <property fmtid="{D5CDD505-2E9C-101B-9397-08002B2CF9AE}" pid="8" name="_ms_pID_7253434">
    <vt:lpwstr>_x000d_
S0hR768POlpchCVhRmuh/jAEMeXusBsiHlu+Eq9Iz3eNUVHIlujB4avHbHiZo7yZItjKQGhf_x000d_
AOQy1v7fCrNk3IfJmIrCWSkDCpbeQz4WjWDY/dVrTYdmxiC1OmUVa5fB4TInWIFggi8ZgtiV_x000d_
ieESFfunRnlgXVi+JOIJm6atSGZHYwJMT94OqIPGsplGgJEenoGHzwZTRU5x0tSJcr7orHVy_x000d_
cDZA957g25qxtYjb</vt:lpwstr>
  </property>
  <property fmtid="{D5CDD505-2E9C-101B-9397-08002B2CF9AE}" pid="9" name="_ms_pID_7253435">
    <vt:lpwstr>xmiepCKDWogDqZO1uPGuRqGXU2HbMdfBHttuQ/NPu8AkN/lY7Uq2qGWG_x000d_
UhG6+UBRrU94AdOcO4UlNCIoUDPm/gsKXtCRHeV+yhkttg+pNn3wb1U5C4JAxMWrKtSZXl1T_x000d_
TJB6+13g/KnQQJrrVE3YqF3m9E9Nh/Uofy7imUsWu8c66g1Oj15WUp2FZCoXqgtXz8fT72oN_x000d_
x3FcOAQoLnuAGlV7DuUMoA4+bhQKRCpNVR</vt:lpwstr>
  </property>
  <property fmtid="{D5CDD505-2E9C-101B-9397-08002B2CF9AE}" pid="10" name="_ms_pID_7253436">
    <vt:lpwstr>AXaRWm7zuaVWOvIymgR2dJu8ztVrfRuggJ/ARK_x000d_
Q5ow0TPc0sAg+qQnJ99qpMj98wIb6B5aPAOn+DlOf5Y/udwfU5VNtI1CQW9yBU+ZjSzdW5wx_x000d_
jGR/C6UvueXL2izEl5g1dcGxvG9Gb8QWpFKkvkLojq8SD0is9EYD6bWfH2ApvGd8W/UWhDYr_x000d_
o8wC4R7wVk4ru+xE8wNGHMA7GONnq/cKh/MQ+ItzJKQO9Pb74iy8</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EGGTPtcqA19BxaB+iN0h_x000d_
t80vmu36lk/STf2v1hcbMu0eqsQuPpoDgPOsXCCcWSY+unXrkQfXwyzD2dp2WXUKY1cDdcq6_x000d_
erv1Un9wufMnkfwCEkNflEtlNqksMWy/qqDg17lDnQW4clrGnButK0uX/EGFciADE6YpLAyQ_x000d_
kWtjGkqO+uT9WVUQyez0tWHRsQWZOloZK2ENe2kJUpeGhLQe7fMHwbOy0A/mLdHLjtvaGC</vt:lpwstr>
  </property>
  <property fmtid="{D5CDD505-2E9C-101B-9397-08002B2CF9AE}" pid="17" name="_ms_pID_7253437_00">
    <vt:lpwstr>_ms_pID_7253437</vt:lpwstr>
  </property>
  <property fmtid="{D5CDD505-2E9C-101B-9397-08002B2CF9AE}" pid="18" name="_ms_pID_7253438">
    <vt:lpwstr>e5_x000d_
Vj82lzqXMwVAcWCBjDhXLrSGPCA6DNLZE8bkdoGgE3DK7TUiiSAwiOj5fQdMMpI3pj6sVIS2_x000d_
ajG3i09hcR+qQk/0l7hUgGZTiBIJ6B3i/xHgwMSUrzYNllI39KbDcjuZN3WUkqrM+Q6A+S/F_x000d_
SKZS+NfMFy8wTz36S9vcWmartOwyrnPC0DTOdbG7d9XP4OOaV8tEtTHgOHs4FTqs3WVbh5wZ_x000d_
2DI7p0cdPcbgUb</vt:lpwstr>
  </property>
  <property fmtid="{D5CDD505-2E9C-101B-9397-08002B2CF9AE}" pid="19" name="_ms_pID_7253438_00">
    <vt:lpwstr>_ms_pID_7253438</vt:lpwstr>
  </property>
  <property fmtid="{D5CDD505-2E9C-101B-9397-08002B2CF9AE}" pid="20" name="_ms_pID_7253439">
    <vt:lpwstr>srJZKf5Tu5qQ1AsBLXj9f16fJ0TNAP6Q7lxrtCkmbttZvnmScgyQPKvyW8_x000d_
x7eRIsVvN9XfPvZ0b+G0e1JBjoe1o9Ir+tiBBUJ2q+MC2Np9Ph46kM3aVhAJBJW7wZ/7Gec4_x000d_
tG0ZJGtB7FNYVIZ+u3WRJi/ucEwDjuKkvKewzprcSesY90C0u0MF2g1UBX0wjj6VxhZ1GAeN_x000d_
hSHUBIfo9FfN5JpUmxhLZJ/CH7qyxuPV</vt:lpwstr>
  </property>
  <property fmtid="{D5CDD505-2E9C-101B-9397-08002B2CF9AE}" pid="21" name="_ms_pID_7253439_00">
    <vt:lpwstr>_ms_pID_7253439</vt:lpwstr>
  </property>
  <property fmtid="{D5CDD505-2E9C-101B-9397-08002B2CF9AE}" pid="22" name="_ms_pID_72534310">
    <vt:lpwstr>mU1dyDL4iRz+eOSmnXHcEXZ+IKs2gGh7jcgyUIau_x000d_
EOjD65nPvmOVm3qgaDvyEvkf8wJ6ij4iHZIIrDjnS1nK8nu5w94u7PpDwaiJMs1voww1z1Yc_x000d_
oZqPyUD4AFtSynBum3pIbwY+Q/EP/lrvzoEZ78+TvozmYrBSzirAQh/YihwYLqhw7zVQmJ1p_x000d_
/SkubVoxw0JUYelZpcxvD3aEmlNTOy92o1gStQJj59YX0Ji2NP</vt:lpwstr>
  </property>
  <property fmtid="{D5CDD505-2E9C-101B-9397-08002B2CF9AE}" pid="23" name="_ms_pID_72534310_00">
    <vt:lpwstr>_ms_pID_72534310</vt:lpwstr>
  </property>
  <property fmtid="{D5CDD505-2E9C-101B-9397-08002B2CF9AE}" pid="24" name="_ms_pID_72534311">
    <vt:lpwstr>PVJJWYZPXN9c7VRvf56032_x000d_
SYxZEsvG9woFl2n2ggeTW+xKkr/hMw922jyfSSiIOu8cf0XJrnvxKL8RdXjkuJXG9w4LYF5u_x000d_
UDFLKxa2P4jclQcFPjQEYwoNQJgFuG/xPSWo4scwIeSgbtpil7x0mkraHNlE9xanWrPCGOKn_x000d_
gkRTt8j2kBFhvES4iD/YHpNzMF6ylFz0CY0EV64QzoeVePDqjnvy0tKGCeIPoIh9pbQL</vt:lpwstr>
  </property>
  <property fmtid="{D5CDD505-2E9C-101B-9397-08002B2CF9AE}" pid="25" name="_ms_pID_72534311_00">
    <vt:lpwstr>_ms_pID_72534311</vt:lpwstr>
  </property>
  <property fmtid="{D5CDD505-2E9C-101B-9397-08002B2CF9AE}" pid="26" name="_ms_pID_72534312">
    <vt:lpwstr>gtbZ_x000d_
ca38DGaVSw88Bh8bjEuApFdBltR4FsB2gwlBtzohGLiWlBDbffHLwZHJTEhHyC6jUYuSjzPT_x000d_
</vt:lpwstr>
  </property>
  <property fmtid="{D5CDD505-2E9C-101B-9397-08002B2CF9AE}" pid="27" name="_ms_pID_72534312_00">
    <vt:lpwstr>_ms_pID_72534312</vt:lpwstr>
  </property>
  <property fmtid="{D5CDD505-2E9C-101B-9397-08002B2CF9AE}" pid="28" name="_NewReviewCycle">
    <vt:lpwstr/>
  </property>
  <property fmtid="{D5CDD505-2E9C-101B-9397-08002B2CF9AE}" pid="29" name="_2015_ms_pID_725343">
    <vt:lpwstr>(3)wIxllGDXKc2HXzeD1JeK/uiAK1QsdSXD35iL4uaS4qgiEnJOcten+rxPwTxQRaYg5vCbBvrM
1jly6FyB6FzcpFLpBppuvDpMyI1Hf59JDbzWUyfHmFuixsXDQDLSHJvJyX32Ui3dJ6ZTpi85
21cIDm0nwwcvzAVpwtBhGrox39EuGJU6JBVWUDOJtVTijqGh/2VEU1lgNDMgJ//sKj4Jkk8Y
epEZZGFmXl3smrDfZc</vt:lpwstr>
  </property>
  <property fmtid="{D5CDD505-2E9C-101B-9397-08002B2CF9AE}" pid="30" name="_2015_ms_pID_7253431">
    <vt:lpwstr>PlP3pMPdKC1imNiB+1P1D8fmec8DYvJkRQzyTi654NMd9Gyp00YK4o
6MjC9PEcMCsQ47iZVfA1zHwUEAc1r73800N25anmQ6n97KtxJ3i4QFrIIuBKjoS0bLrVr6Su
L/98V2SRKp1QU1UrYVPfmU8M3Wv/kvQcDYRLlihGfDF7ieCm3t1nNOFDMhe6PTK6/4L2ytjO
cgczIO5MXtGb7+H6tMlYygFnpqK8H4FRXEXU</vt:lpwstr>
  </property>
  <property fmtid="{D5CDD505-2E9C-101B-9397-08002B2CF9AE}" pid="31" name="_2015_ms_pID_7253432">
    <vt:lpwstr>Ag==</vt:lpwstr>
  </property>
  <property fmtid="{D5CDD505-2E9C-101B-9397-08002B2CF9AE}" pid="32" name="_readonly">
    <vt:lpwstr/>
  </property>
  <property fmtid="{D5CDD505-2E9C-101B-9397-08002B2CF9AE}" pid="33" name="_change">
    <vt:lpwstr/>
  </property>
  <property fmtid="{D5CDD505-2E9C-101B-9397-08002B2CF9AE}" pid="34" name="_full-control">
    <vt:lpwstr/>
  </property>
  <property fmtid="{D5CDD505-2E9C-101B-9397-08002B2CF9AE}" pid="35" name="sflag">
    <vt:lpwstr>1511525688</vt:lpwstr>
  </property>
</Properties>
</file>